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4" r:id="rId6"/>
    <p:sldId id="269" r:id="rId7"/>
    <p:sldId id="267" r:id="rId8"/>
    <p:sldId id="268" r:id="rId9"/>
    <p:sldId id="275" r:id="rId10"/>
    <p:sldId id="284" r:id="rId11"/>
    <p:sldId id="280" r:id="rId12"/>
    <p:sldId id="281" r:id="rId13"/>
    <p:sldId id="282" r:id="rId14"/>
    <p:sldId id="283" r:id="rId15"/>
    <p:sldId id="285" r:id="rId16"/>
    <p:sldId id="270" r:id="rId17"/>
    <p:sldId id="274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0B4"/>
    <a:srgbClr val="FFFFFF"/>
    <a:srgbClr val="EEEFE7"/>
    <a:srgbClr val="4EB599"/>
    <a:srgbClr val="548235"/>
    <a:srgbClr val="739F69"/>
    <a:srgbClr val="6AA459"/>
    <a:srgbClr val="729B3B"/>
    <a:srgbClr val="A9D18E"/>
    <a:srgbClr val="7199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4F2C67-5DD8-F087-350B-9FC7029D13B2}" v="2368" dt="2021-10-08T20:00:36.1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CB1F0F-C610-4925-AF48-14FE19E8A3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ADC3E2-CC19-483E-8DC9-3E1233A6FE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D49156-612E-4888-8AA9-9639F4BBC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8E8D7C-4A10-467F-9A39-720EC4407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08B4AA-A0AC-4094-8035-3F139BE9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4201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EF11FC-DCDC-4CC8-9508-C3B2DEE28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C55DB27-C45A-45C1-BECA-D07BA41B7C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F95C2A-0683-450C-8B88-885BFA621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9FE30B-DFCC-4F80-9664-20845450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4CB0BE-25A3-4432-8B28-2EE78FFF6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335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728B0AD-FBCD-46E4-B2EE-ED85254F87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A18E1CA-99DE-4AA6-9F15-6119DDE269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30B747-21F7-4EA0-8EFD-A9B36265D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5CF9F8-9EA9-413F-B4BB-54F446EC2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9C4CCE-5E10-4613-8022-C6DA18026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6534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1F0E3-EB92-49A6-A29D-D7FB5DAC6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B99D71-27D9-4CEA-8ACF-2CADE73DF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3934660-1F38-410C-BB26-89530A34C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F7432B-EF4F-4346-964C-028220B3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D3FEF3-2BCC-4542-B45E-FC1F38E90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2902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AD6DB-07B9-4DE0-9904-D0003C4B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8BB30C-CB82-4CC9-973E-61EEB33AB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0665B6-BF02-4B48-9B0E-97ABEF78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5F40D4-BEA3-4613-A932-5B34EF11F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F2F398-34BE-4E24-A4E5-AF5104EE9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0047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CBBEB0-5A5A-438B-B770-9C85F1E62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12EEB5-3716-4270-A582-4216FE5DB0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1F653B-C9E2-4189-B93E-E03C83C51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3689D1-B043-4220-8C5A-4A6E0E70C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940280A-0253-445D-8FD9-69ADB8FED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51FD62-66BC-4C44-A3FB-A4267C818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3943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9E50C4-7EA1-4066-9AE4-49DC9979D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FDF33DC-1B0B-4237-8B09-211A665C2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0A1DBBD-8F45-499D-BBED-087D47673B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C9FEE2F-F0D6-4BFA-910E-8F12797EAA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EDB2711-8689-4C09-8677-B3A558E68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0D07F8-EB70-46F2-BBAF-1438D2367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B990826-1537-43C2-A20D-BC631D4E5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280AAE0-D274-4F30-A5B1-46DF363D7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2508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334FF4-97BC-49B0-8F1D-1835CA59A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E5AD866-72D8-4E9E-9D23-BC56E550F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3FF7922-4B55-4A24-BFD9-4E5B3A026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869F633-15E4-4FAA-B23B-8A6F6782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358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263608C-9647-489F-B278-5EA0463B9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EAF655D-4089-4C25-B643-3FA676C36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17A42C0-8FDE-4D1D-8F91-846A84BA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99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EBBBCF-77D5-462B-8287-EB66ED565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7D29DC-571A-49E4-83E8-83CDD1A12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03C0A2B-6355-4B7B-8C93-F5D26B8AC3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63147B-85D5-40CC-802B-E8EEBDC1C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4113ED0-CB8A-4105-B39E-E07CF9A70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1C5C4D2-A127-47DC-8B9D-5FE1B840F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4391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C011B6-C361-4D70-840D-B06A174C8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FDBF7DC-180A-4138-9353-7581854E9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9B34D4-34B4-4787-9AB4-F88CDDB1A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AAF0240-DDCF-4941-AAD8-FE08696B7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A35145-B4E7-4ACF-ACF4-E3FD32A7C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6F240E9-686A-4EF1-ABAB-B1D84D559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504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AD9D61B-004C-442C-91EA-E11B00633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9394BE8-A475-48F4-A9EB-AFFBDF00F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055A9B-8CEA-419B-B7B4-7257CC8065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0AF9F-1E0B-4138-86B6-475272F38CE1}" type="datetimeFigureOut">
              <a:rPr lang="es-CO" smtClean="0"/>
              <a:t>24/11/2021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CD7136-1506-4D84-A43E-ABF98FC3C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D137CD-A2C0-4D4B-9FF9-7F0A0408A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3F12B-0E4E-4DE8-AF16-46B5F7F754E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776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095F19E-0EC5-4928-B2BC-90A0D8843FEB}"/>
              </a:ext>
            </a:extLst>
          </p:cNvPr>
          <p:cNvSpPr txBox="1"/>
          <p:nvPr/>
        </p:nvSpPr>
        <p:spPr>
          <a:xfrm>
            <a:off x="6885283" y="3689762"/>
            <a:ext cx="6672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FASE II</a:t>
            </a:r>
            <a:endParaRPr lang="es-CO" sz="5400" dirty="0">
              <a:solidFill>
                <a:schemeClr val="accent6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e 13">
            <a:extLst>
              <a:ext uri="{FF2B5EF4-FFF2-40B4-BE49-F238E27FC236}">
                <a16:creationId xmlns:a16="http://schemas.microsoft.com/office/drawing/2014/main" id="{D2900E4A-BE71-4056-A08C-7EA293BC7AAD}"/>
              </a:ext>
            </a:extLst>
          </p:cNvPr>
          <p:cNvSpPr/>
          <p:nvPr/>
        </p:nvSpPr>
        <p:spPr>
          <a:xfrm>
            <a:off x="228324" y="217435"/>
            <a:ext cx="3759138" cy="389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DA06D20E-17F6-4D2A-9FD8-F555E982F832}"/>
              </a:ext>
            </a:extLst>
          </p:cNvPr>
          <p:cNvSpPr/>
          <p:nvPr/>
        </p:nvSpPr>
        <p:spPr>
          <a:xfrm>
            <a:off x="406062" y="3605745"/>
            <a:ext cx="1261000" cy="1261000"/>
          </a:xfrm>
          <a:prstGeom prst="ellipse">
            <a:avLst/>
          </a:prstGeom>
          <a:noFill/>
          <a:ln w="158750">
            <a:solidFill>
              <a:schemeClr val="bg1">
                <a:lumMod val="8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382633C-3610-410F-884B-6D916F1909C6}"/>
              </a:ext>
            </a:extLst>
          </p:cNvPr>
          <p:cNvSpPr txBox="1"/>
          <p:nvPr/>
        </p:nvSpPr>
        <p:spPr>
          <a:xfrm>
            <a:off x="2199746" y="1441609"/>
            <a:ext cx="9027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0" b="1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Presupuestos </a:t>
            </a:r>
            <a:r>
              <a:rPr lang="es-MX" sz="8000" dirty="0">
                <a:solidFill>
                  <a:schemeClr val="bg1">
                    <a:lumMod val="9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s-CO" sz="8000" dirty="0">
              <a:solidFill>
                <a:schemeClr val="bg1">
                  <a:lumMod val="9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A8E074E-4DD4-4170-A9C9-C30321960DC6}"/>
              </a:ext>
            </a:extLst>
          </p:cNvPr>
          <p:cNvSpPr txBox="1"/>
          <p:nvPr/>
        </p:nvSpPr>
        <p:spPr>
          <a:xfrm>
            <a:off x="2801408" y="2379718"/>
            <a:ext cx="7419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b="1" dirty="0">
                <a:solidFill>
                  <a:schemeClr val="bg1"/>
                </a:solidFill>
                <a:latin typeface="Arial Black" panose="020B0A04020102020204" pitchFamily="34" charset="0"/>
              </a:rPr>
              <a:t>Participativos</a:t>
            </a:r>
            <a:r>
              <a:rPr lang="es-MX" sz="6000" b="1" dirty="0">
                <a:latin typeface="Arial Black" panose="020B0A04020102020204" pitchFamily="34" charset="0"/>
              </a:rPr>
              <a:t> </a:t>
            </a:r>
            <a:endParaRPr lang="es-CO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66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3" y="220465"/>
            <a:ext cx="117771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INSCRIPCIÓN DE ÁREAS CON POTENCIAL DE SIEMBRA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3263375" y="1952690"/>
            <a:ext cx="4993221" cy="3593675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3031442" y="2347996"/>
            <a:ext cx="5407808" cy="26759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3261857" y="3072148"/>
            <a:ext cx="49947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chemeClr val="bg1"/>
                </a:solidFill>
              </a:rPr>
              <a:t>https://forms.gle/rXLGapKnetbsgdf39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87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7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B336A25-A59C-4ADD-8FBB-F319634E85FD}"/>
              </a:ext>
            </a:extLst>
          </p:cNvPr>
          <p:cNvSpPr txBox="1"/>
          <p:nvPr/>
        </p:nvSpPr>
        <p:spPr>
          <a:xfrm>
            <a:off x="1227608" y="-938254"/>
            <a:ext cx="6672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de elegibilidad </a:t>
            </a:r>
            <a:endParaRPr lang="es-CO" sz="4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25AD0236-5273-4E1A-9F7E-8675432E12F0}"/>
              </a:ext>
            </a:extLst>
          </p:cNvPr>
          <p:cNvSpPr/>
          <p:nvPr/>
        </p:nvSpPr>
        <p:spPr>
          <a:xfrm>
            <a:off x="396992" y="10850"/>
            <a:ext cx="5880926" cy="57022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0B9CAEA1-0EB1-40F6-B358-8D4BD397446F}"/>
              </a:ext>
            </a:extLst>
          </p:cNvPr>
          <p:cNvSpPr/>
          <p:nvPr/>
        </p:nvSpPr>
        <p:spPr>
          <a:xfrm>
            <a:off x="875416" y="470743"/>
            <a:ext cx="5031241" cy="4878382"/>
          </a:xfrm>
          <a:prstGeom prst="ellipse">
            <a:avLst/>
          </a:prstGeom>
          <a:solidFill>
            <a:srgbClr val="6AA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1586751" y="922261"/>
            <a:ext cx="474495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rgbClr val="FFFF00"/>
                </a:solidFill>
              </a:rPr>
              <a:t>Criterios de</a:t>
            </a:r>
          </a:p>
          <a:p>
            <a:r>
              <a:rPr lang="es-MX" sz="4400" b="1" dirty="0">
                <a:solidFill>
                  <a:srgbClr val="FFFF00"/>
                </a:solidFill>
              </a:rPr>
              <a:t> </a:t>
            </a:r>
            <a:r>
              <a:rPr lang="es-MX" sz="4400" b="1" dirty="0" smtClean="0">
                <a:solidFill>
                  <a:srgbClr val="FFFF00"/>
                </a:solidFill>
              </a:rPr>
              <a:t>elegibilidad</a:t>
            </a:r>
          </a:p>
          <a:p>
            <a:r>
              <a:rPr lang="es-MX" sz="4800" b="1" dirty="0" smtClean="0">
                <a:solidFill>
                  <a:srgbClr val="FFFF00"/>
                </a:solidFill>
              </a:rPr>
              <a:t>Mantenimiento</a:t>
            </a:r>
          </a:p>
          <a:p>
            <a:r>
              <a:rPr lang="es-MX" sz="5400" b="1" dirty="0" smtClean="0">
                <a:solidFill>
                  <a:srgbClr val="FFFF00"/>
                </a:solidFill>
              </a:rPr>
              <a:t>de</a:t>
            </a:r>
          </a:p>
          <a:p>
            <a:r>
              <a:rPr lang="es-MX" sz="6000" b="1" dirty="0" smtClean="0">
                <a:solidFill>
                  <a:srgbClr val="FFFF00"/>
                </a:solidFill>
              </a:rPr>
              <a:t>arbolado</a:t>
            </a:r>
            <a:r>
              <a:rPr lang="es-MX" sz="4400" b="1" dirty="0" smtClean="0">
                <a:solidFill>
                  <a:srgbClr val="FFFF00"/>
                </a:solidFill>
              </a:rPr>
              <a:t> </a:t>
            </a:r>
            <a:endParaRPr lang="es-CO" sz="4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8DED850-070D-4B80-9B0C-7EDE16606F5C}"/>
              </a:ext>
            </a:extLst>
          </p:cNvPr>
          <p:cNvSpPr/>
          <p:nvPr/>
        </p:nvSpPr>
        <p:spPr>
          <a:xfrm>
            <a:off x="6378046" y="871746"/>
            <a:ext cx="830747" cy="83074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D6FD4DB2-D16D-4BBA-8F3C-89E3FD0D20D2}"/>
              </a:ext>
            </a:extLst>
          </p:cNvPr>
          <p:cNvSpPr/>
          <p:nvPr/>
        </p:nvSpPr>
        <p:spPr>
          <a:xfrm>
            <a:off x="6672964" y="2426211"/>
            <a:ext cx="857389" cy="88176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F9BCD5A2-054A-45FA-8CA8-71563821A662}"/>
              </a:ext>
            </a:extLst>
          </p:cNvPr>
          <p:cNvSpPr/>
          <p:nvPr/>
        </p:nvSpPr>
        <p:spPr>
          <a:xfrm>
            <a:off x="6334699" y="4048890"/>
            <a:ext cx="830746" cy="83074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A9F1F9C8-3DE9-4BEF-8A6F-D2888AE531EE}"/>
              </a:ext>
            </a:extLst>
          </p:cNvPr>
          <p:cNvSpPr txBox="1"/>
          <p:nvPr/>
        </p:nvSpPr>
        <p:spPr>
          <a:xfrm>
            <a:off x="7340684" y="4140928"/>
            <a:ext cx="66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Selección de áreas para mantenimiento de 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arbolado joven urbano. </a:t>
            </a:r>
            <a:endParaRPr lang="es-CO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5397AEAA-B3FE-4BCC-B7AE-07088758A64D}"/>
              </a:ext>
            </a:extLst>
          </p:cNvPr>
          <p:cNvSpPr txBox="1"/>
          <p:nvPr/>
        </p:nvSpPr>
        <p:spPr>
          <a:xfrm>
            <a:off x="7582684" y="2426211"/>
            <a:ext cx="6672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Verificación de  localización de arbolado con </a:t>
            </a:r>
          </a:p>
          <a:p>
            <a:r>
              <a:rPr lang="es-MX" b="1" dirty="0">
                <a:solidFill>
                  <a:schemeClr val="bg1"/>
                </a:solidFill>
                <a:latin typeface="+mj-lt"/>
              </a:rPr>
              <a:t>r</a:t>
            </a:r>
            <a:r>
              <a:rPr lang="es-MX" b="1" dirty="0" smtClean="0">
                <a:solidFill>
                  <a:schemeClr val="bg1"/>
                </a:solidFill>
                <a:latin typeface="+mj-lt"/>
              </a:rPr>
              <a:t>equerimiento de mantenimiento conforme a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 la información de </a:t>
            </a:r>
            <a:r>
              <a:rPr lang="es-MX" b="1" dirty="0" err="1" smtClean="0">
                <a:solidFill>
                  <a:schemeClr val="bg1"/>
                </a:solidFill>
                <a:latin typeface="+mj-lt"/>
              </a:rPr>
              <a:t>JBB</a:t>
            </a:r>
            <a:r>
              <a:rPr lang="es-MX" b="1" dirty="0" smtClean="0">
                <a:solidFill>
                  <a:schemeClr val="bg1"/>
                </a:solidFill>
                <a:latin typeface="+mj-lt"/>
              </a:rPr>
              <a:t>.</a:t>
            </a:r>
            <a:endParaRPr lang="es-CO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5397AEAA-B3FE-4BCC-B7AE-07088758A64D}"/>
              </a:ext>
            </a:extLst>
          </p:cNvPr>
          <p:cNvSpPr txBox="1"/>
          <p:nvPr/>
        </p:nvSpPr>
        <p:spPr>
          <a:xfrm>
            <a:off x="7300234" y="930484"/>
            <a:ext cx="66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Solicitudes o </a:t>
            </a:r>
            <a:r>
              <a:rPr lang="es-MX" b="1" dirty="0" smtClean="0">
                <a:solidFill>
                  <a:schemeClr val="bg1"/>
                </a:solidFill>
                <a:latin typeface="+mj-lt"/>
              </a:rPr>
              <a:t>requerimientos ciudadanos para 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intervención silvicultural de arbolado joven urbano.</a:t>
            </a:r>
            <a:endParaRPr lang="es-CO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0699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9" grpId="0"/>
      <p:bldP spid="14" grpId="0" animBg="1"/>
      <p:bldP spid="39" grpId="0" animBg="1"/>
      <p:bldP spid="40" grpId="0" animBg="1"/>
      <p:bldP spid="44" grpId="0"/>
      <p:bldP spid="5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7" b="13333"/>
          <a:stretch/>
        </p:blipFill>
        <p:spPr>
          <a:xfrm>
            <a:off x="6439986" y="335266"/>
            <a:ext cx="5235621" cy="5589226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801800" y="189957"/>
            <a:ext cx="5780577" cy="5383027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7D5F081A-93B0-406D-90E6-74A6C7B22725}"/>
              </a:ext>
            </a:extLst>
          </p:cNvPr>
          <p:cNvSpPr/>
          <p:nvPr/>
        </p:nvSpPr>
        <p:spPr>
          <a:xfrm>
            <a:off x="6244046" y="783771"/>
            <a:ext cx="5107577" cy="547598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801800" y="345726"/>
            <a:ext cx="6672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rgbClr val="FFFFFF"/>
                </a:solidFill>
              </a:rPr>
              <a:t>METODOLOGÍA </a:t>
            </a:r>
            <a:r>
              <a:rPr lang="es-MX" sz="4400" b="1" dirty="0" smtClean="0">
                <a:solidFill>
                  <a:srgbClr val="FFFFFF"/>
                </a:solidFill>
              </a:rPr>
              <a:t>INICIAL </a:t>
            </a:r>
            <a:endParaRPr lang="es-CO" sz="4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A098496-EF82-4FD9-B280-653C31425640}"/>
              </a:ext>
            </a:extLst>
          </p:cNvPr>
          <p:cNvSpPr txBox="1"/>
          <p:nvPr/>
        </p:nvSpPr>
        <p:spPr>
          <a:xfrm>
            <a:off x="847175" y="982256"/>
            <a:ext cx="101584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Revisión conjunta realizada entre </a:t>
            </a:r>
          </a:p>
          <a:p>
            <a:r>
              <a:rPr lang="es-MX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</a:t>
            </a:r>
            <a:r>
              <a:rPr lang="es-MX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SECTOR-</a:t>
            </a:r>
            <a:r>
              <a:rPr lang="es-MX" sz="28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JBB</a:t>
            </a:r>
            <a:r>
              <a:rPr lang="es-MX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s-MX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y el FDLS</a:t>
            </a:r>
          </a:p>
          <a:p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Con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fin </a:t>
            </a:r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de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presentar iniciativas viables </a:t>
            </a:r>
            <a:endParaRPr lang="es-MX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se realizará una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revisión preliminar de </a:t>
            </a:r>
            <a:endParaRPr lang="es-MX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los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</a:t>
            </a:r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de elegibilidad </a:t>
            </a:r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y Viabilidad </a:t>
            </a:r>
            <a:endParaRPr lang="es-CO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entre </a:t>
            </a:r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sector </a:t>
            </a:r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Jardín Botánico José</a:t>
            </a:r>
          </a:p>
          <a:p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Celestino Mutis </a:t>
            </a:r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con </a:t>
            </a:r>
          </a:p>
          <a:p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fin de realizar un filtro preliminar. </a:t>
            </a:r>
          </a:p>
          <a:p>
            <a:endParaRPr lang="es-MX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MX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Se </a:t>
            </a:r>
            <a:r>
              <a:rPr lang="es-MX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realizó </a:t>
            </a:r>
            <a:r>
              <a:rPr lang="es-MX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un trabajo articulado con el</a:t>
            </a:r>
          </a:p>
          <a:p>
            <a:r>
              <a:rPr lang="es-MX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sector</a:t>
            </a:r>
            <a:endParaRPr lang="es-CO" sz="2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41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9" grpId="0" animBg="1"/>
      <p:bldP spid="29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4" y="220465"/>
            <a:ext cx="10250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FILTRO PRELIMINAR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1430352" y="1398627"/>
            <a:ext cx="3700138" cy="366033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1242709" y="1662235"/>
            <a:ext cx="4082118" cy="31298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1752755" y="1594048"/>
            <a:ext cx="308050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chemeClr val="bg1"/>
                </a:solidFill>
              </a:rPr>
              <a:t>1. </a:t>
            </a:r>
            <a:r>
              <a:rPr lang="es-CO" sz="2000" b="1" dirty="0" smtClean="0">
                <a:solidFill>
                  <a:schemeClr val="bg1"/>
                </a:solidFill>
              </a:rPr>
              <a:t>Excluir las áreas para mantenimiento de arbolado joven que no este incluido en las bases de datos oficiales de arbolado de la ciudad.</a:t>
            </a:r>
          </a:p>
          <a:p>
            <a:endParaRPr lang="es-CO" sz="2000" b="1" dirty="0">
              <a:solidFill>
                <a:schemeClr val="bg1"/>
              </a:solidFill>
            </a:endParaRPr>
          </a:p>
          <a:p>
            <a:r>
              <a:rPr lang="es-CO" sz="2400" b="1" dirty="0">
                <a:solidFill>
                  <a:schemeClr val="bg1"/>
                </a:solidFill>
              </a:rPr>
              <a:t>SI: 0 puntos </a:t>
            </a:r>
          </a:p>
          <a:p>
            <a:r>
              <a:rPr lang="es-CO" sz="2400" b="1" dirty="0">
                <a:solidFill>
                  <a:schemeClr val="bg1"/>
                </a:solidFill>
              </a:rPr>
              <a:t>NO: 100 puntos 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5816A679-8B22-415F-9662-C50F4A7A44A2}"/>
              </a:ext>
            </a:extLst>
          </p:cNvPr>
          <p:cNvSpPr/>
          <p:nvPr/>
        </p:nvSpPr>
        <p:spPr>
          <a:xfrm>
            <a:off x="6508792" y="1397852"/>
            <a:ext cx="3700138" cy="366033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7D5F081A-93B0-406D-90E6-74A6C7B22725}"/>
              </a:ext>
            </a:extLst>
          </p:cNvPr>
          <p:cNvSpPr/>
          <p:nvPr/>
        </p:nvSpPr>
        <p:spPr>
          <a:xfrm>
            <a:off x="6321149" y="1661461"/>
            <a:ext cx="4082118" cy="306249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51C1F9F1-ACC8-4293-BFFF-C8DCE2986895}"/>
              </a:ext>
            </a:extLst>
          </p:cNvPr>
          <p:cNvSpPr txBox="1"/>
          <p:nvPr/>
        </p:nvSpPr>
        <p:spPr>
          <a:xfrm>
            <a:off x="6755179" y="1856818"/>
            <a:ext cx="328165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</a:rPr>
              <a:t>2. </a:t>
            </a:r>
            <a:r>
              <a:rPr lang="es-CO" sz="2000" b="1" dirty="0">
                <a:solidFill>
                  <a:schemeClr val="bg1"/>
                </a:solidFill>
              </a:rPr>
              <a:t>Corroborar la </a:t>
            </a:r>
            <a:r>
              <a:rPr lang="es-CO" sz="2000" b="1" dirty="0" smtClean="0">
                <a:solidFill>
                  <a:schemeClr val="bg1"/>
                </a:solidFill>
              </a:rPr>
              <a:t>situación del arbolado joven que requiera mantenimiento</a:t>
            </a:r>
          </a:p>
          <a:p>
            <a:endParaRPr lang="es-CO" sz="2000" b="1" dirty="0">
              <a:solidFill>
                <a:schemeClr val="bg1"/>
              </a:solidFill>
            </a:endParaRPr>
          </a:p>
          <a:p>
            <a:endParaRPr lang="es-CO" sz="2000" dirty="0">
              <a:solidFill>
                <a:schemeClr val="bg1"/>
              </a:solidFill>
            </a:endParaRPr>
          </a:p>
          <a:p>
            <a:r>
              <a:rPr lang="es-CO" sz="2400" b="1" dirty="0">
                <a:solidFill>
                  <a:schemeClr val="bg1"/>
                </a:solidFill>
              </a:rPr>
              <a:t>SI: 100 puntos </a:t>
            </a:r>
          </a:p>
          <a:p>
            <a:r>
              <a:rPr lang="es-CO" sz="2400" b="1" dirty="0">
                <a:solidFill>
                  <a:schemeClr val="bg1"/>
                </a:solidFill>
              </a:rPr>
              <a:t>NO: 0 puntos </a:t>
            </a:r>
          </a:p>
        </p:txBody>
      </p:sp>
    </p:spTree>
    <p:extLst>
      <p:ext uri="{BB962C8B-B14F-4D97-AF65-F5344CB8AC3E}">
        <p14:creationId xmlns:p14="http://schemas.microsoft.com/office/powerpoint/2010/main" val="379392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  <p:bldP spid="58" grpId="0" animBg="1"/>
      <p:bldP spid="59" grpId="0" animBg="1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4" y="220465"/>
            <a:ext cx="10158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ÁREAS QUE </a:t>
            </a:r>
            <a:r>
              <a:rPr lang="es-MX" sz="5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PASAN A VOTACIÓN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3263375" y="1390986"/>
            <a:ext cx="4993221" cy="3593675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3031442" y="1786292"/>
            <a:ext cx="5407808" cy="26759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3261857" y="1896483"/>
            <a:ext cx="49947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Las zonas </a:t>
            </a:r>
            <a:r>
              <a:rPr lang="es-MX" sz="3600" b="1" dirty="0">
                <a:solidFill>
                  <a:schemeClr val="bg1"/>
                </a:solidFill>
              </a:rPr>
              <a:t>que pasarán a votación serán los que tengan un puntaje Mayor o igual a </a:t>
            </a:r>
            <a:r>
              <a:rPr lang="es-MX" sz="3600" b="1" dirty="0" smtClean="0">
                <a:solidFill>
                  <a:schemeClr val="bg1"/>
                </a:solidFill>
              </a:rPr>
              <a:t>200 </a:t>
            </a:r>
            <a:r>
              <a:rPr lang="es-MX" sz="3600" b="1" dirty="0">
                <a:solidFill>
                  <a:schemeClr val="bg1"/>
                </a:solidFill>
              </a:rPr>
              <a:t>puntos </a:t>
            </a:r>
            <a:r>
              <a:rPr lang="es-MX" sz="2400" b="1" dirty="0">
                <a:solidFill>
                  <a:schemeClr val="bg1"/>
                </a:solidFill>
              </a:rPr>
              <a:t> 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78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3" y="220465"/>
            <a:ext cx="117771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INSCRIPCIÓN DE ÁREAS CON POTENCIAL DE MANTENIMIENTO DE ARBOLADO JOVEN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3263375" y="1952690"/>
            <a:ext cx="4993221" cy="3593675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3031442" y="2347996"/>
            <a:ext cx="5407808" cy="26759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3261857" y="3072148"/>
            <a:ext cx="49947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</a:rPr>
              <a:t>https://forms.gle/dKmEEwDsm9j2cNhe9</a:t>
            </a:r>
            <a:endParaRPr lang="es-CO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0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F33F297-2C4D-4A29-AAF0-DFC4681B87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17015" t="3215" r="8785" b="17228"/>
          <a:stretch/>
        </p:blipFill>
        <p:spPr>
          <a:xfrm>
            <a:off x="338475" y="1285874"/>
            <a:ext cx="8036721" cy="484699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197493" y="39184"/>
            <a:ext cx="10158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FILTRO PRELIMINAR </a:t>
            </a:r>
            <a:endParaRPr lang="es-CO" sz="48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F47CAF6-6713-4758-B84C-120EB13F77BE}"/>
              </a:ext>
            </a:extLst>
          </p:cNvPr>
          <p:cNvSpPr/>
          <p:nvPr/>
        </p:nvSpPr>
        <p:spPr>
          <a:xfrm>
            <a:off x="695460" y="1600346"/>
            <a:ext cx="7833648" cy="3617658"/>
          </a:xfrm>
          <a:prstGeom prst="rect">
            <a:avLst/>
          </a:prstGeom>
          <a:solidFill>
            <a:srgbClr val="FFFFFF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ABEAAB4-306D-4E13-83B4-D2E62C12E28A}"/>
              </a:ext>
            </a:extLst>
          </p:cNvPr>
          <p:cNvSpPr txBox="1"/>
          <p:nvPr/>
        </p:nvSpPr>
        <p:spPr>
          <a:xfrm>
            <a:off x="5626606" y="193713"/>
            <a:ext cx="10158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Mecanismo del laboratorio cívico </a:t>
            </a:r>
          </a:p>
          <a:p>
            <a:r>
              <a:rPr lang="es-MX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Iniciativas Viables </a:t>
            </a:r>
            <a:endParaRPr lang="es-CO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A098496-EF82-4FD9-B280-653C31425640}"/>
              </a:ext>
            </a:extLst>
          </p:cNvPr>
          <p:cNvSpPr txBox="1"/>
          <p:nvPr/>
        </p:nvSpPr>
        <p:spPr>
          <a:xfrm>
            <a:off x="890966" y="2004423"/>
            <a:ext cx="7330317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rgbClr val="548235"/>
                </a:solidFill>
              </a:rPr>
              <a:t>Resultante:</a:t>
            </a:r>
          </a:p>
          <a:p>
            <a:r>
              <a:rPr lang="es-MX" sz="3600" dirty="0" smtClean="0">
                <a:solidFill>
                  <a:srgbClr val="548235"/>
                </a:solidFill>
              </a:rPr>
              <a:t>Las áreas de siembra de arbolado y la localización de los árboles para mantenimiento para – revisar y Votar, para una posterior priorización.</a:t>
            </a:r>
            <a:endParaRPr lang="es-CO" sz="3600" dirty="0" smtClean="0">
              <a:solidFill>
                <a:srgbClr val="548235"/>
              </a:solidFill>
            </a:endParaRPr>
          </a:p>
          <a:p>
            <a:r>
              <a:rPr lang="es-MX" sz="3600" dirty="0" smtClean="0">
                <a:solidFill>
                  <a:srgbClr val="548235"/>
                </a:solidFill>
              </a:rPr>
              <a:t> </a:t>
            </a:r>
            <a:endParaRPr lang="es-CO" sz="3600" dirty="0">
              <a:solidFill>
                <a:srgbClr val="548235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139F1B0D-8B00-4746-97F7-5DD3AC8CE0B3}"/>
              </a:ext>
            </a:extLst>
          </p:cNvPr>
          <p:cNvSpPr/>
          <p:nvPr/>
        </p:nvSpPr>
        <p:spPr>
          <a:xfrm>
            <a:off x="8375195" y="1285874"/>
            <a:ext cx="3129867" cy="4846995"/>
          </a:xfrm>
          <a:prstGeom prst="rect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952D8058-72A0-4BA3-B518-4FDAD1375A60}"/>
              </a:ext>
            </a:extLst>
          </p:cNvPr>
          <p:cNvSpPr txBox="1"/>
          <p:nvPr/>
        </p:nvSpPr>
        <p:spPr>
          <a:xfrm>
            <a:off x="8380438" y="2070347"/>
            <a:ext cx="10158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/>
              <a:t> Serán publicados </a:t>
            </a:r>
          </a:p>
          <a:p>
            <a:r>
              <a:rPr lang="es-MX" sz="2800" b="1" dirty="0"/>
              <a:t>en las redes de la</a:t>
            </a:r>
          </a:p>
          <a:p>
            <a:r>
              <a:rPr lang="es-MX" sz="2800" b="1" dirty="0"/>
              <a:t>alcaldía Local </a:t>
            </a:r>
          </a:p>
          <a:p>
            <a:r>
              <a:rPr lang="es-MX" sz="2800" b="1" dirty="0"/>
              <a:t>para conocimiento</a:t>
            </a:r>
          </a:p>
          <a:p>
            <a:r>
              <a:rPr lang="es-MX" sz="2800" b="1" dirty="0"/>
              <a:t>y votación por parte</a:t>
            </a:r>
          </a:p>
          <a:p>
            <a:r>
              <a:rPr lang="es-MX" sz="2800" b="1" dirty="0"/>
              <a:t>de la ciudadanía 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415112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7" grpId="0" animBg="1"/>
      <p:bldP spid="22" grpId="0"/>
      <p:bldP spid="23" grpId="0"/>
      <p:bldP spid="8" grpId="0" animBg="1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035B2221-F259-4C16-AEEC-E74B9AB49E51}"/>
              </a:ext>
            </a:extLst>
          </p:cNvPr>
          <p:cNvSpPr txBox="1"/>
          <p:nvPr/>
        </p:nvSpPr>
        <p:spPr>
          <a:xfrm>
            <a:off x="3031442" y="2782729"/>
            <a:ext cx="7246109" cy="28007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MX" sz="8800" b="1" dirty="0">
                <a:solidFill>
                  <a:schemeClr val="bg1"/>
                </a:solidFill>
              </a:rPr>
              <a:t>¡ GRACIAS !</a:t>
            </a:r>
            <a:endParaRPr lang="es-CO" sz="8800" dirty="0">
              <a:solidFill>
                <a:schemeClr val="bg1"/>
              </a:solidFill>
            </a:endParaRPr>
          </a:p>
          <a:p>
            <a:r>
              <a:rPr lang="es-MX" sz="8800" dirty="0">
                <a:solidFill>
                  <a:srgbClr val="548235"/>
                </a:solidFill>
              </a:rPr>
              <a:t> </a:t>
            </a:r>
            <a:endParaRPr lang="es-CO" sz="8800" dirty="0">
              <a:solidFill>
                <a:srgbClr val="5482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23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sp>
        <p:nvSpPr>
          <p:cNvPr id="14" name="Elipse 13">
            <a:extLst>
              <a:ext uri="{FF2B5EF4-FFF2-40B4-BE49-F238E27FC236}">
                <a16:creationId xmlns:a16="http://schemas.microsoft.com/office/drawing/2014/main" id="{D2900E4A-BE71-4056-A08C-7EA293BC7AAD}"/>
              </a:ext>
            </a:extLst>
          </p:cNvPr>
          <p:cNvSpPr/>
          <p:nvPr/>
        </p:nvSpPr>
        <p:spPr>
          <a:xfrm>
            <a:off x="0" y="1505404"/>
            <a:ext cx="12192000" cy="4321587"/>
          </a:xfrm>
          <a:custGeom>
            <a:avLst/>
            <a:gdLst>
              <a:gd name="connsiteX0" fmla="*/ 0 w 12192000"/>
              <a:gd name="connsiteY0" fmla="*/ 6321546 h 12643091"/>
              <a:gd name="connsiteX1" fmla="*/ 6096000 w 12192000"/>
              <a:gd name="connsiteY1" fmla="*/ 0 h 12643091"/>
              <a:gd name="connsiteX2" fmla="*/ 12192000 w 12192000"/>
              <a:gd name="connsiteY2" fmla="*/ 6321546 h 12643091"/>
              <a:gd name="connsiteX3" fmla="*/ 6096000 w 12192000"/>
              <a:gd name="connsiteY3" fmla="*/ 12643092 h 12643091"/>
              <a:gd name="connsiteX4" fmla="*/ 0 w 12192000"/>
              <a:gd name="connsiteY4" fmla="*/ 6321546 h 12643091"/>
              <a:gd name="connsiteX0" fmla="*/ 1386 w 12193386"/>
              <a:gd name="connsiteY0" fmla="*/ 1082845 h 7404391"/>
              <a:gd name="connsiteX1" fmla="*/ 6534114 w 12193386"/>
              <a:gd name="connsiteY1" fmla="*/ 3659639 h 7404391"/>
              <a:gd name="connsiteX2" fmla="*/ 12193386 w 12193386"/>
              <a:gd name="connsiteY2" fmla="*/ 1082845 h 7404391"/>
              <a:gd name="connsiteX3" fmla="*/ 6097386 w 12193386"/>
              <a:gd name="connsiteY3" fmla="*/ 7404391 h 7404391"/>
              <a:gd name="connsiteX4" fmla="*/ 1386 w 12193386"/>
              <a:gd name="connsiteY4" fmla="*/ 1082845 h 7404391"/>
              <a:gd name="connsiteX0" fmla="*/ 959 w 12138368"/>
              <a:gd name="connsiteY0" fmla="*/ 3379948 h 7475493"/>
              <a:gd name="connsiteX1" fmla="*/ 6479096 w 12138368"/>
              <a:gd name="connsiteY1" fmla="*/ 3704861 h 7475493"/>
              <a:gd name="connsiteX2" fmla="*/ 12138368 w 12138368"/>
              <a:gd name="connsiteY2" fmla="*/ 1128067 h 7475493"/>
              <a:gd name="connsiteX3" fmla="*/ 6042368 w 12138368"/>
              <a:gd name="connsiteY3" fmla="*/ 7449613 h 7475493"/>
              <a:gd name="connsiteX4" fmla="*/ 959 w 12138368"/>
              <a:gd name="connsiteY4" fmla="*/ 3379948 h 7475493"/>
              <a:gd name="connsiteX0" fmla="*/ 2483 w 12139892"/>
              <a:gd name="connsiteY0" fmla="*/ 3306233 h 7401197"/>
              <a:gd name="connsiteX1" fmla="*/ 6753576 w 12139892"/>
              <a:gd name="connsiteY1" fmla="*/ 4204352 h 7401197"/>
              <a:gd name="connsiteX2" fmla="*/ 12139892 w 12139892"/>
              <a:gd name="connsiteY2" fmla="*/ 1054352 h 7401197"/>
              <a:gd name="connsiteX3" fmla="*/ 6043892 w 12139892"/>
              <a:gd name="connsiteY3" fmla="*/ 7375898 h 7401197"/>
              <a:gd name="connsiteX4" fmla="*/ 2483 w 12139892"/>
              <a:gd name="connsiteY4" fmla="*/ 3306233 h 7401197"/>
              <a:gd name="connsiteX0" fmla="*/ 4 w 12137413"/>
              <a:gd name="connsiteY0" fmla="*/ 3306233 h 6641481"/>
              <a:gd name="connsiteX1" fmla="*/ 6751097 w 12137413"/>
              <a:gd name="connsiteY1" fmla="*/ 4204352 h 6641481"/>
              <a:gd name="connsiteX2" fmla="*/ 12137413 w 12137413"/>
              <a:gd name="connsiteY2" fmla="*/ 1054352 h 6641481"/>
              <a:gd name="connsiteX3" fmla="*/ 6723801 w 12137413"/>
              <a:gd name="connsiteY3" fmla="*/ 6611624 h 6641481"/>
              <a:gd name="connsiteX4" fmla="*/ 4 w 12137413"/>
              <a:gd name="connsiteY4" fmla="*/ 3306233 h 6641481"/>
              <a:gd name="connsiteX0" fmla="*/ 682 w 12138091"/>
              <a:gd name="connsiteY0" fmla="*/ 3306233 h 6018873"/>
              <a:gd name="connsiteX1" fmla="*/ 6751775 w 12138091"/>
              <a:gd name="connsiteY1" fmla="*/ 4204352 h 6018873"/>
              <a:gd name="connsiteX2" fmla="*/ 12138091 w 12138091"/>
              <a:gd name="connsiteY2" fmla="*/ 1054352 h 6018873"/>
              <a:gd name="connsiteX3" fmla="*/ 6369637 w 12138091"/>
              <a:gd name="connsiteY3" fmla="*/ 5983827 h 6018873"/>
              <a:gd name="connsiteX4" fmla="*/ 682 w 12138091"/>
              <a:gd name="connsiteY4" fmla="*/ 3306233 h 6018873"/>
              <a:gd name="connsiteX0" fmla="*/ 679 w 12138088"/>
              <a:gd name="connsiteY0" fmla="*/ 3306233 h 5984940"/>
              <a:gd name="connsiteX1" fmla="*/ 6751772 w 12138088"/>
              <a:gd name="connsiteY1" fmla="*/ 4204352 h 5984940"/>
              <a:gd name="connsiteX2" fmla="*/ 12138088 w 12138088"/>
              <a:gd name="connsiteY2" fmla="*/ 1054352 h 5984940"/>
              <a:gd name="connsiteX3" fmla="*/ 6369634 w 12138088"/>
              <a:gd name="connsiteY3" fmla="*/ 5983827 h 5984940"/>
              <a:gd name="connsiteX4" fmla="*/ 679 w 12138088"/>
              <a:gd name="connsiteY4" fmla="*/ 3306233 h 5984940"/>
              <a:gd name="connsiteX0" fmla="*/ 724 w 12138133"/>
              <a:gd name="connsiteY0" fmla="*/ 3306233 h 6068165"/>
              <a:gd name="connsiteX1" fmla="*/ 6751817 w 12138133"/>
              <a:gd name="connsiteY1" fmla="*/ 4204352 h 6068165"/>
              <a:gd name="connsiteX2" fmla="*/ 12138133 w 12138133"/>
              <a:gd name="connsiteY2" fmla="*/ 1054352 h 6068165"/>
              <a:gd name="connsiteX3" fmla="*/ 6369679 w 12138133"/>
              <a:gd name="connsiteY3" fmla="*/ 5983827 h 6068165"/>
              <a:gd name="connsiteX4" fmla="*/ 724 w 12138133"/>
              <a:gd name="connsiteY4" fmla="*/ 3306233 h 6068165"/>
              <a:gd name="connsiteX0" fmla="*/ 723 w 12138132"/>
              <a:gd name="connsiteY0" fmla="*/ 3306233 h 6008219"/>
              <a:gd name="connsiteX1" fmla="*/ 6751816 w 12138132"/>
              <a:gd name="connsiteY1" fmla="*/ 4204352 h 6008219"/>
              <a:gd name="connsiteX2" fmla="*/ 12138132 w 12138132"/>
              <a:gd name="connsiteY2" fmla="*/ 1054352 h 6008219"/>
              <a:gd name="connsiteX3" fmla="*/ 6369678 w 12138132"/>
              <a:gd name="connsiteY3" fmla="*/ 5983827 h 6008219"/>
              <a:gd name="connsiteX4" fmla="*/ 723 w 12138132"/>
              <a:gd name="connsiteY4" fmla="*/ 3306233 h 6008219"/>
              <a:gd name="connsiteX0" fmla="*/ 1851 w 12139260"/>
              <a:gd name="connsiteY0" fmla="*/ 3306233 h 6673024"/>
              <a:gd name="connsiteX1" fmla="*/ 6752944 w 12139260"/>
              <a:gd name="connsiteY1" fmla="*/ 4204352 h 6673024"/>
              <a:gd name="connsiteX2" fmla="*/ 12139260 w 12139260"/>
              <a:gd name="connsiteY2" fmla="*/ 1054352 h 6673024"/>
              <a:gd name="connsiteX3" fmla="*/ 6152441 w 12139260"/>
              <a:gd name="connsiteY3" fmla="*/ 6652568 h 6673024"/>
              <a:gd name="connsiteX4" fmla="*/ 1851 w 12139260"/>
              <a:gd name="connsiteY4" fmla="*/ 3306233 h 6673024"/>
              <a:gd name="connsiteX0" fmla="*/ 1984 w 15264730"/>
              <a:gd name="connsiteY0" fmla="*/ 3074047 h 6444018"/>
              <a:gd name="connsiteX1" fmla="*/ 6753077 w 15264730"/>
              <a:gd name="connsiteY1" fmla="*/ 3972166 h 6444018"/>
              <a:gd name="connsiteX2" fmla="*/ 15264730 w 15264730"/>
              <a:gd name="connsiteY2" fmla="*/ 1081474 h 6444018"/>
              <a:gd name="connsiteX3" fmla="*/ 6152574 w 15264730"/>
              <a:gd name="connsiteY3" fmla="*/ 6420382 h 6444018"/>
              <a:gd name="connsiteX4" fmla="*/ 1984 w 15264730"/>
              <a:gd name="connsiteY4" fmla="*/ 3074047 h 6444018"/>
              <a:gd name="connsiteX0" fmla="*/ 1754 w 12248345"/>
              <a:gd name="connsiteY0" fmla="*/ 1439877 h 4786295"/>
              <a:gd name="connsiteX1" fmla="*/ 6752847 w 12248345"/>
              <a:gd name="connsiteY1" fmla="*/ 2337996 h 4786295"/>
              <a:gd name="connsiteX2" fmla="*/ 12248345 w 12248345"/>
              <a:gd name="connsiteY2" fmla="*/ 1330695 h 4786295"/>
              <a:gd name="connsiteX3" fmla="*/ 6152344 w 12248345"/>
              <a:gd name="connsiteY3" fmla="*/ 4786212 h 4786295"/>
              <a:gd name="connsiteX4" fmla="*/ 1754 w 12248345"/>
              <a:gd name="connsiteY4" fmla="*/ 1439877 h 4786295"/>
              <a:gd name="connsiteX0" fmla="*/ 1403 w 13530884"/>
              <a:gd name="connsiteY0" fmla="*/ 345816 h 4798860"/>
              <a:gd name="connsiteX1" fmla="*/ 8035386 w 13530884"/>
              <a:gd name="connsiteY1" fmla="*/ 2308461 h 4798860"/>
              <a:gd name="connsiteX2" fmla="*/ 13530884 w 13530884"/>
              <a:gd name="connsiteY2" fmla="*/ 1301160 h 4798860"/>
              <a:gd name="connsiteX3" fmla="*/ 7434883 w 13530884"/>
              <a:gd name="connsiteY3" fmla="*/ 4756677 h 4798860"/>
              <a:gd name="connsiteX4" fmla="*/ 1403 w 13530884"/>
              <a:gd name="connsiteY4" fmla="*/ 345816 h 4798860"/>
              <a:gd name="connsiteX0" fmla="*/ 533 w 13530014"/>
              <a:gd name="connsiteY0" fmla="*/ 304481 h 4757525"/>
              <a:gd name="connsiteX1" fmla="*/ 7079173 w 13530014"/>
              <a:gd name="connsiteY1" fmla="*/ 2499138 h 4757525"/>
              <a:gd name="connsiteX2" fmla="*/ 13530014 w 13530014"/>
              <a:gd name="connsiteY2" fmla="*/ 1259825 h 4757525"/>
              <a:gd name="connsiteX3" fmla="*/ 7434013 w 13530014"/>
              <a:gd name="connsiteY3" fmla="*/ 4715342 h 4757525"/>
              <a:gd name="connsiteX4" fmla="*/ 533 w 13530014"/>
              <a:gd name="connsiteY4" fmla="*/ 304481 h 4757525"/>
              <a:gd name="connsiteX0" fmla="*/ 880 w 13530361"/>
              <a:gd name="connsiteY0" fmla="*/ 304481 h 4899504"/>
              <a:gd name="connsiteX1" fmla="*/ 7079520 w 13530361"/>
              <a:gd name="connsiteY1" fmla="*/ 2499138 h 4899504"/>
              <a:gd name="connsiteX2" fmla="*/ 13530361 w 13530361"/>
              <a:gd name="connsiteY2" fmla="*/ 1259825 h 4899504"/>
              <a:gd name="connsiteX3" fmla="*/ 6642790 w 13530361"/>
              <a:gd name="connsiteY3" fmla="*/ 4865468 h 4899504"/>
              <a:gd name="connsiteX4" fmla="*/ 880 w 13530361"/>
              <a:gd name="connsiteY4" fmla="*/ 304481 h 4899504"/>
              <a:gd name="connsiteX0" fmla="*/ 880 w 13530361"/>
              <a:gd name="connsiteY0" fmla="*/ 304481 h 4795984"/>
              <a:gd name="connsiteX1" fmla="*/ 7079520 w 13530361"/>
              <a:gd name="connsiteY1" fmla="*/ 2499138 h 4795984"/>
              <a:gd name="connsiteX2" fmla="*/ 13530361 w 13530361"/>
              <a:gd name="connsiteY2" fmla="*/ 1259825 h 4795984"/>
              <a:gd name="connsiteX3" fmla="*/ 6642790 w 13530361"/>
              <a:gd name="connsiteY3" fmla="*/ 4756285 h 4795984"/>
              <a:gd name="connsiteX4" fmla="*/ 880 w 13530361"/>
              <a:gd name="connsiteY4" fmla="*/ 304481 h 479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30361" h="4795984">
                <a:moveTo>
                  <a:pt x="880" y="304481"/>
                </a:moveTo>
                <a:cubicBezTo>
                  <a:pt x="73668" y="-71710"/>
                  <a:pt x="4824607" y="2339914"/>
                  <a:pt x="7079520" y="2499138"/>
                </a:cubicBezTo>
                <a:cubicBezTo>
                  <a:pt x="9334433" y="2658362"/>
                  <a:pt x="13530361" y="-2231468"/>
                  <a:pt x="13530361" y="1259825"/>
                </a:cubicBezTo>
                <a:cubicBezTo>
                  <a:pt x="13530361" y="4751118"/>
                  <a:pt x="8897703" y="4915509"/>
                  <a:pt x="6642790" y="4756285"/>
                </a:cubicBezTo>
                <a:cubicBezTo>
                  <a:pt x="4387877" y="4597061"/>
                  <a:pt x="-71908" y="680672"/>
                  <a:pt x="880" y="304481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5" name="Forma libre: forma 24">
            <a:extLst>
              <a:ext uri="{FF2B5EF4-FFF2-40B4-BE49-F238E27FC236}">
                <a16:creationId xmlns:a16="http://schemas.microsoft.com/office/drawing/2014/main" id="{69513E92-E0E5-4823-A288-99A298468B07}"/>
              </a:ext>
            </a:extLst>
          </p:cNvPr>
          <p:cNvSpPr/>
          <p:nvPr/>
        </p:nvSpPr>
        <p:spPr>
          <a:xfrm>
            <a:off x="1150127" y="-40943"/>
            <a:ext cx="10280112" cy="4226306"/>
          </a:xfrm>
          <a:custGeom>
            <a:avLst/>
            <a:gdLst>
              <a:gd name="connsiteX0" fmla="*/ 10191163 w 10280112"/>
              <a:gd name="connsiteY0" fmla="*/ 0 h 4226306"/>
              <a:gd name="connsiteX1" fmla="*/ 10280112 w 10280112"/>
              <a:gd name="connsiteY1" fmla="*/ 7412 h 4226306"/>
              <a:gd name="connsiteX2" fmla="*/ 10274951 w 10280112"/>
              <a:gd name="connsiteY2" fmla="*/ 36309 h 4226306"/>
              <a:gd name="connsiteX3" fmla="*/ 5133999 w 10280112"/>
              <a:gd name="connsiteY3" fmla="*/ 4226306 h 4226306"/>
              <a:gd name="connsiteX4" fmla="*/ 51642 w 10280112"/>
              <a:gd name="connsiteY4" fmla="*/ 290190 h 4226306"/>
              <a:gd name="connsiteX5" fmla="*/ 0 w 10280112"/>
              <a:gd name="connsiteY5" fmla="*/ 66435 h 4226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112" h="4226306">
                <a:moveTo>
                  <a:pt x="10191163" y="0"/>
                </a:moveTo>
                <a:lnTo>
                  <a:pt x="10280112" y="7412"/>
                </a:lnTo>
                <a:lnTo>
                  <a:pt x="10274951" y="36309"/>
                </a:lnTo>
                <a:cubicBezTo>
                  <a:pt x="9785635" y="2427536"/>
                  <a:pt x="7669880" y="4226306"/>
                  <a:pt x="5133999" y="4226306"/>
                </a:cubicBezTo>
                <a:cubicBezTo>
                  <a:pt x="2688685" y="4226306"/>
                  <a:pt x="634024" y="2553725"/>
                  <a:pt x="51642" y="290190"/>
                </a:cubicBezTo>
                <a:lnTo>
                  <a:pt x="0" y="6643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dirty="0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36CF6187-39C9-470D-BFD4-4B7A2121AE1B}"/>
              </a:ext>
            </a:extLst>
          </p:cNvPr>
          <p:cNvSpPr/>
          <p:nvPr/>
        </p:nvSpPr>
        <p:spPr>
          <a:xfrm>
            <a:off x="1935593" y="1983605"/>
            <a:ext cx="1236560" cy="10147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169F474-5A90-4A3E-8958-79EA7FC92AEA}"/>
              </a:ext>
            </a:extLst>
          </p:cNvPr>
          <p:cNvSpPr txBox="1"/>
          <p:nvPr/>
        </p:nvSpPr>
        <p:spPr>
          <a:xfrm>
            <a:off x="434246" y="171043"/>
            <a:ext cx="6672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2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CRONOGRAMA</a:t>
            </a:r>
            <a:r>
              <a:rPr lang="es-MX" sz="7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s-CO" sz="72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B67BC57E-060C-4A20-A789-A4CF22B324E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44" b="96680" l="10000" r="90000">
                        <a14:foregroundMark x1="40778" y1="7031" x2="40778" y2="7031"/>
                        <a14:foregroundMark x1="49444" y1="2344" x2="49444" y2="2344"/>
                        <a14:foregroundMark x1="62778" y1="2344" x2="62778" y2="2344"/>
                        <a14:foregroundMark x1="38778" y1="2344" x2="38778" y2="2344"/>
                        <a14:foregroundMark x1="29889" y1="94336" x2="29889" y2="94336"/>
                        <a14:foregroundMark x1="65333" y1="96680" x2="65333" y2="9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65" y="1590390"/>
            <a:ext cx="2715431" cy="1478512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F43DE887-5695-499A-B605-FD7CB63B855D}"/>
              </a:ext>
            </a:extLst>
          </p:cNvPr>
          <p:cNvSpPr txBox="1"/>
          <p:nvPr/>
        </p:nvSpPr>
        <p:spPr>
          <a:xfrm>
            <a:off x="2001579" y="2047037"/>
            <a:ext cx="1170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548235"/>
                </a:solidFill>
              </a:rPr>
              <a:t>23 Ago.</a:t>
            </a:r>
          </a:p>
          <a:p>
            <a:r>
              <a:rPr lang="es-MX" sz="2400" b="1" dirty="0">
                <a:solidFill>
                  <a:srgbClr val="548235"/>
                </a:solidFill>
              </a:rPr>
              <a:t>04 Oct. </a:t>
            </a:r>
            <a:endParaRPr lang="es-CO" sz="2400" b="1" dirty="0">
              <a:solidFill>
                <a:srgbClr val="548235"/>
              </a:solidFill>
            </a:endParaRP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DC0A1518-54A1-4E1D-BFF1-A5BAED8F7D10}"/>
              </a:ext>
            </a:extLst>
          </p:cNvPr>
          <p:cNvSpPr/>
          <p:nvPr/>
        </p:nvSpPr>
        <p:spPr>
          <a:xfrm>
            <a:off x="6433245" y="2830522"/>
            <a:ext cx="1284024" cy="1098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D75444BD-16DD-495B-A69F-68A4E5AE10EE}"/>
              </a:ext>
            </a:extLst>
          </p:cNvPr>
          <p:cNvSpPr txBox="1"/>
          <p:nvPr/>
        </p:nvSpPr>
        <p:spPr>
          <a:xfrm>
            <a:off x="6546696" y="2950034"/>
            <a:ext cx="1170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rgbClr val="548235"/>
                </a:solidFill>
              </a:rPr>
              <a:t>05 Oct.</a:t>
            </a:r>
          </a:p>
          <a:p>
            <a:r>
              <a:rPr lang="es-MX" sz="2400" b="1" dirty="0">
                <a:solidFill>
                  <a:srgbClr val="548235"/>
                </a:solidFill>
              </a:rPr>
              <a:t>15 Nov.</a:t>
            </a:r>
            <a:endParaRPr lang="es-CO" sz="2400" b="1" dirty="0">
              <a:solidFill>
                <a:srgbClr val="548235"/>
              </a:solidFill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42A13E45-AF3B-4027-8FEE-E137E14380D0}"/>
              </a:ext>
            </a:extLst>
          </p:cNvPr>
          <p:cNvSpPr txBox="1"/>
          <p:nvPr/>
        </p:nvSpPr>
        <p:spPr>
          <a:xfrm>
            <a:off x="3351504" y="1546437"/>
            <a:ext cx="49226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Registro de Propuestas</a:t>
            </a:r>
          </a:p>
          <a:p>
            <a:r>
              <a:rPr lang="es-CO" sz="2400" dirty="0">
                <a:solidFill>
                  <a:schemeClr val="bg1"/>
                </a:solidFill>
                <a:latin typeface="+mj-lt"/>
              </a:rPr>
              <a:t>Escenarios de apoyo</a:t>
            </a:r>
          </a:p>
          <a:p>
            <a:pPr marL="457200" indent="-457200">
              <a:buFontTx/>
              <a:buChar char="-"/>
            </a:pPr>
            <a:r>
              <a:rPr lang="es-CO" sz="2400" dirty="0">
                <a:solidFill>
                  <a:schemeClr val="bg1"/>
                </a:solidFill>
                <a:latin typeface="+mj-lt"/>
              </a:rPr>
              <a:t>Suba Camp</a:t>
            </a:r>
          </a:p>
          <a:p>
            <a:pPr marL="457200" indent="-457200">
              <a:buFontTx/>
              <a:buChar char="-"/>
            </a:pPr>
            <a:r>
              <a:rPr lang="es-CO" sz="2400" dirty="0">
                <a:solidFill>
                  <a:schemeClr val="bg1"/>
                </a:solidFill>
                <a:latin typeface="+mj-lt"/>
              </a:rPr>
              <a:t>Participa </a:t>
            </a:r>
            <a:r>
              <a:rPr lang="es-CO" sz="2400" dirty="0" err="1">
                <a:solidFill>
                  <a:schemeClr val="bg1"/>
                </a:solidFill>
                <a:latin typeface="+mj-lt"/>
              </a:rPr>
              <a:t>Fest</a:t>
            </a:r>
            <a:r>
              <a:rPr lang="es-CO" sz="2400" dirty="0">
                <a:solidFill>
                  <a:schemeClr val="bg1"/>
                </a:solidFill>
                <a:latin typeface="+mj-lt"/>
              </a:rPr>
              <a:t>  </a:t>
            </a:r>
          </a:p>
          <a:p>
            <a:pPr marL="457200" indent="-457200">
              <a:buFontTx/>
              <a:buChar char="-"/>
            </a:pPr>
            <a:r>
              <a:rPr lang="es-ES" sz="2400" dirty="0">
                <a:solidFill>
                  <a:schemeClr val="bg1"/>
                </a:solidFill>
                <a:latin typeface="+mj-lt"/>
              </a:rPr>
              <a:t>Atención en la </a:t>
            </a:r>
          </a:p>
          <a:p>
            <a:r>
              <a:rPr lang="es-ES" sz="2400" dirty="0">
                <a:solidFill>
                  <a:schemeClr val="bg1"/>
                </a:solidFill>
                <a:latin typeface="+mj-lt"/>
              </a:rPr>
              <a:t>       Alcaldía de Suba</a:t>
            </a:r>
            <a:endParaRPr lang="es-CO" sz="2400" dirty="0">
              <a:solidFill>
                <a:schemeClr val="bg1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endParaRPr lang="es-MX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766ED81F-5AB1-4CD6-95A1-63D772F95A58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44" b="96680" l="10000" r="90000">
                        <a14:foregroundMark x1="40778" y1="7031" x2="40778" y2="7031"/>
                        <a14:foregroundMark x1="49444" y1="2344" x2="49444" y2="2344"/>
                        <a14:foregroundMark x1="62778" y1="2344" x2="62778" y2="2344"/>
                        <a14:foregroundMark x1="38778" y1="2344" x2="38778" y2="2344"/>
                        <a14:foregroundMark x1="29889" y1="94336" x2="29889" y2="94336"/>
                        <a14:foregroundMark x1="65333" y1="96680" x2="65333" y2="9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958" y="2449346"/>
            <a:ext cx="2715431" cy="1544779"/>
          </a:xfrm>
          <a:prstGeom prst="rect">
            <a:avLst/>
          </a:prstGeom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FCF86E07-7A3C-44ED-ADA1-888FB700339C}"/>
              </a:ext>
            </a:extLst>
          </p:cNvPr>
          <p:cNvSpPr txBox="1"/>
          <p:nvPr/>
        </p:nvSpPr>
        <p:spPr>
          <a:xfrm>
            <a:off x="7830720" y="2497738"/>
            <a:ext cx="43859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Priorización de Propuestas</a:t>
            </a:r>
            <a:endParaRPr lang="es-MX" sz="2400" dirty="0">
              <a:solidFill>
                <a:schemeClr val="bg1"/>
              </a:solidFill>
              <a:highlight>
                <a:srgbClr val="FFFF00"/>
              </a:highlight>
              <a:latin typeface="+mj-lt"/>
            </a:endParaRPr>
          </a:p>
          <a:p>
            <a:pPr marL="457200" indent="-457200">
              <a:buFontTx/>
              <a:buChar char="-"/>
            </a:pPr>
            <a:r>
              <a:rPr lang="es-MX" sz="2400" dirty="0">
                <a:solidFill>
                  <a:schemeClr val="bg1"/>
                </a:solidFill>
                <a:latin typeface="+mj-lt"/>
              </a:rPr>
              <a:t>Laboratorios cívicos </a:t>
            </a:r>
          </a:p>
          <a:p>
            <a:r>
              <a:rPr lang="es-MX" sz="2400" dirty="0">
                <a:solidFill>
                  <a:schemeClr val="bg1"/>
                </a:solidFill>
                <a:latin typeface="+mj-lt"/>
              </a:rPr>
              <a:t>       </a:t>
            </a:r>
            <a:r>
              <a:rPr lang="es-MX" sz="2400" dirty="0" smtClean="0">
                <a:solidFill>
                  <a:schemeClr val="bg1"/>
                </a:solidFill>
                <a:latin typeface="+mj-lt"/>
              </a:rPr>
              <a:t>22 </a:t>
            </a:r>
            <a:r>
              <a:rPr lang="es-MX" sz="2400" dirty="0">
                <a:solidFill>
                  <a:schemeClr val="bg1"/>
                </a:solidFill>
                <a:latin typeface="+mj-lt"/>
              </a:rPr>
              <a:t>de octubre  5:00pm</a:t>
            </a:r>
          </a:p>
          <a:p>
            <a:pPr marL="457200" indent="-457200">
              <a:buFontTx/>
              <a:buChar char="-"/>
            </a:pPr>
            <a:endParaRPr lang="es-MX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926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6" grpId="0"/>
      <p:bldP spid="50" grpId="0"/>
      <p:bldP spid="51" grpId="0" animBg="1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169F474-5A90-4A3E-8958-79EA7FC92AEA}"/>
              </a:ext>
            </a:extLst>
          </p:cNvPr>
          <p:cNvSpPr txBox="1"/>
          <p:nvPr/>
        </p:nvSpPr>
        <p:spPr>
          <a:xfrm>
            <a:off x="7016925" y="-2876957"/>
            <a:ext cx="6672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2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CRONOGRAMA</a:t>
            </a:r>
            <a:r>
              <a:rPr lang="es-MX" sz="7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s-CO" sz="72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CC96DC1D-6C9D-41B6-B429-F04E33C724EE}"/>
              </a:ext>
            </a:extLst>
          </p:cNvPr>
          <p:cNvSpPr/>
          <p:nvPr/>
        </p:nvSpPr>
        <p:spPr>
          <a:xfrm>
            <a:off x="507718" y="141316"/>
            <a:ext cx="5239026" cy="543286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314A3F0-500C-4BF9-BF97-90B66A3BBB80}"/>
              </a:ext>
            </a:extLst>
          </p:cNvPr>
          <p:cNvSpPr txBox="1"/>
          <p:nvPr/>
        </p:nvSpPr>
        <p:spPr>
          <a:xfrm>
            <a:off x="5905409" y="488704"/>
            <a:ext cx="438595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TEMA</a:t>
            </a:r>
            <a:endParaRPr lang="es-CO" sz="4000" dirty="0">
              <a:solidFill>
                <a:srgbClr val="FFFF00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endParaRPr lang="es-MX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B336A25-A59C-4ADD-8FBB-F319634E85FD}"/>
              </a:ext>
            </a:extLst>
          </p:cNvPr>
          <p:cNvSpPr txBox="1"/>
          <p:nvPr/>
        </p:nvSpPr>
        <p:spPr>
          <a:xfrm>
            <a:off x="6445258" y="912614"/>
            <a:ext cx="6672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Ambiente</a:t>
            </a:r>
            <a:endParaRPr lang="es-CO" sz="60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F6EAACB-8686-4E53-92ED-F6C47B7ED5FD}"/>
              </a:ext>
            </a:extLst>
          </p:cNvPr>
          <p:cNvSpPr txBox="1"/>
          <p:nvPr/>
        </p:nvSpPr>
        <p:spPr>
          <a:xfrm>
            <a:off x="5967071" y="1928277"/>
            <a:ext cx="438595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000" b="1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METAS</a:t>
            </a:r>
            <a:r>
              <a:rPr lang="es-MX" sz="40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es-CO" sz="4000" dirty="0">
              <a:solidFill>
                <a:schemeClr val="bg1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endParaRPr lang="es-MX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C2EA028A-83F3-4557-8466-EB5CDBAB92EE}"/>
              </a:ext>
            </a:extLst>
          </p:cNvPr>
          <p:cNvSpPr/>
          <p:nvPr/>
        </p:nvSpPr>
        <p:spPr>
          <a:xfrm>
            <a:off x="6067931" y="2782439"/>
            <a:ext cx="5491500" cy="235373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AF0B59CB-FEF1-48CF-B4B3-5AAC52E7BD91}"/>
              </a:ext>
            </a:extLst>
          </p:cNvPr>
          <p:cNvSpPr txBox="1"/>
          <p:nvPr/>
        </p:nvSpPr>
        <p:spPr>
          <a:xfrm>
            <a:off x="6238571" y="2400268"/>
            <a:ext cx="52117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MX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Mantener 600 árboles urbanos y/o rurales.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MX" sz="32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Plantar 500 árboles urbanos y/o rurales.</a:t>
            </a:r>
            <a:endParaRPr lang="es-CO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03" y="334685"/>
            <a:ext cx="5064053" cy="489551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</p:pic>
    </p:spTree>
    <p:extLst>
      <p:ext uri="{BB962C8B-B14F-4D97-AF65-F5344CB8AC3E}">
        <p14:creationId xmlns:p14="http://schemas.microsoft.com/office/powerpoint/2010/main" val="199937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 animBg="1"/>
      <p:bldP spid="29" grpId="0"/>
      <p:bldP spid="30" grpId="0"/>
      <p:bldP spid="32" grpId="0"/>
      <p:bldP spid="33" grpId="0" animBg="1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169F474-5A90-4A3E-8958-79EA7FC92AEA}"/>
              </a:ext>
            </a:extLst>
          </p:cNvPr>
          <p:cNvSpPr txBox="1"/>
          <p:nvPr/>
        </p:nvSpPr>
        <p:spPr>
          <a:xfrm>
            <a:off x="7016925" y="-2876957"/>
            <a:ext cx="6672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72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CRONOGRAMA</a:t>
            </a:r>
            <a:r>
              <a:rPr lang="es-MX" sz="7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s-CO" sz="72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B336A25-A59C-4ADD-8FBB-F319634E85FD}"/>
              </a:ext>
            </a:extLst>
          </p:cNvPr>
          <p:cNvSpPr txBox="1"/>
          <p:nvPr/>
        </p:nvSpPr>
        <p:spPr>
          <a:xfrm>
            <a:off x="79608" y="228504"/>
            <a:ext cx="66721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de viabilidad</a:t>
            </a:r>
          </a:p>
          <a:p>
            <a:r>
              <a:rPr lang="es-MX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y elegibilidad </a:t>
            </a:r>
            <a:endParaRPr lang="es-CO" sz="4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794E9716-A943-4C64-898F-C0B0C525874A}"/>
              </a:ext>
            </a:extLst>
          </p:cNvPr>
          <p:cNvSpPr txBox="1"/>
          <p:nvPr/>
        </p:nvSpPr>
        <p:spPr>
          <a:xfrm>
            <a:off x="203903" y="2072390"/>
            <a:ext cx="43859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solidFill>
                  <a:schemeClr val="bg1"/>
                </a:solidFill>
                <a:latin typeface="+mj-lt"/>
              </a:rPr>
              <a:t>Las </a:t>
            </a:r>
            <a:r>
              <a:rPr lang="es-CO" sz="2000" dirty="0">
                <a:solidFill>
                  <a:schemeClr val="bg1"/>
                </a:solidFill>
                <a:latin typeface="+mj-lt"/>
              </a:rPr>
              <a:t>intervenciones de </a:t>
            </a:r>
            <a:r>
              <a:rPr lang="es-CO" sz="2000" dirty="0" smtClean="0">
                <a:solidFill>
                  <a:schemeClr val="bg1"/>
                </a:solidFill>
                <a:latin typeface="+mj-lt"/>
              </a:rPr>
              <a:t>siembra y mantenimiento de arbolado </a:t>
            </a:r>
            <a:r>
              <a:rPr lang="es-CO" sz="2000" dirty="0">
                <a:solidFill>
                  <a:schemeClr val="bg1"/>
                </a:solidFill>
                <a:latin typeface="+mj-lt"/>
              </a:rPr>
              <a:t>están orientadas a la </a:t>
            </a:r>
            <a:r>
              <a:rPr lang="es-CO" sz="2000" dirty="0" smtClean="0">
                <a:solidFill>
                  <a:schemeClr val="bg1"/>
                </a:solidFill>
                <a:latin typeface="+mj-lt"/>
              </a:rPr>
              <a:t>protección de la flora y fauna silvestre que se sita en la estructura ecológica de la Localidad de Suba</a:t>
            </a:r>
            <a:r>
              <a:rPr lang="es-CO" sz="2000" b="1" dirty="0" smtClean="0">
                <a:solidFill>
                  <a:schemeClr val="bg1"/>
                </a:solidFill>
                <a:latin typeface="+mj-lt"/>
              </a:rPr>
              <a:t>  </a:t>
            </a:r>
            <a:endParaRPr lang="es-CO" sz="2000" b="1" dirty="0">
              <a:solidFill>
                <a:schemeClr val="bg1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endParaRPr lang="es-MX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FE531D88-A67D-4E49-AAA9-F11930E2955F}"/>
              </a:ext>
            </a:extLst>
          </p:cNvPr>
          <p:cNvSpPr/>
          <p:nvPr/>
        </p:nvSpPr>
        <p:spPr>
          <a:xfrm rot="10800000">
            <a:off x="5516045" y="3228075"/>
            <a:ext cx="6107776" cy="2799410"/>
          </a:xfrm>
          <a:custGeom>
            <a:avLst/>
            <a:gdLst>
              <a:gd name="connsiteX0" fmla="*/ 2619513 w 5239026"/>
              <a:gd name="connsiteY0" fmla="*/ 0 h 2799410"/>
              <a:gd name="connsiteX1" fmla="*/ 5239026 w 5239026"/>
              <a:gd name="connsiteY1" fmla="*/ 2716432 h 2799410"/>
              <a:gd name="connsiteX2" fmla="*/ 5234985 w 5239026"/>
              <a:gd name="connsiteY2" fmla="*/ 2799410 h 2799410"/>
              <a:gd name="connsiteX3" fmla="*/ 2370 w 5239026"/>
              <a:gd name="connsiteY3" fmla="*/ 2765098 h 2799410"/>
              <a:gd name="connsiteX4" fmla="*/ 0 w 5239026"/>
              <a:gd name="connsiteY4" fmla="*/ 2716432 h 2799410"/>
              <a:gd name="connsiteX5" fmla="*/ 2619513 w 5239026"/>
              <a:gd name="connsiteY5" fmla="*/ 0 h 279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39026" h="2799410">
                <a:moveTo>
                  <a:pt x="2619513" y="0"/>
                </a:moveTo>
                <a:cubicBezTo>
                  <a:pt x="4066230" y="0"/>
                  <a:pt x="5239026" y="1216188"/>
                  <a:pt x="5239026" y="2716432"/>
                </a:cubicBezTo>
                <a:lnTo>
                  <a:pt x="5234985" y="2799410"/>
                </a:lnTo>
                <a:lnTo>
                  <a:pt x="2370" y="2765098"/>
                </a:lnTo>
                <a:lnTo>
                  <a:pt x="0" y="2716432"/>
                </a:lnTo>
                <a:cubicBezTo>
                  <a:pt x="0" y="1216188"/>
                  <a:pt x="1172796" y="0"/>
                  <a:pt x="2619513" y="0"/>
                </a:cubicBezTo>
                <a:close/>
              </a:path>
            </a:pathLst>
          </a:custGeom>
          <a:solidFill>
            <a:srgbClr val="4EB49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2410F3A-0A88-4F72-9F51-78A96C7630F8}"/>
              </a:ext>
            </a:extLst>
          </p:cNvPr>
          <p:cNvSpPr txBox="1"/>
          <p:nvPr/>
        </p:nvSpPr>
        <p:spPr>
          <a:xfrm>
            <a:off x="5119231" y="4587619"/>
            <a:ext cx="6672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  <a:latin typeface="+mj-lt"/>
              </a:rPr>
              <a:t>Mantenimiento </a:t>
            </a:r>
          </a:p>
          <a:p>
            <a:pPr algn="ctr"/>
            <a:r>
              <a:rPr lang="es-CO" sz="3200" b="1" dirty="0" smtClean="0">
                <a:solidFill>
                  <a:schemeClr val="bg1"/>
                </a:solidFill>
                <a:latin typeface="+mj-lt"/>
              </a:rPr>
              <a:t>De Arbolado Joven </a:t>
            </a:r>
            <a:endParaRPr lang="es-CO" sz="3200" b="1" dirty="0">
              <a:solidFill>
                <a:schemeClr val="bg1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endParaRPr lang="es-MX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35C5DC7-2FBC-487C-A6A5-CC03AF6A4BDA}"/>
              </a:ext>
            </a:extLst>
          </p:cNvPr>
          <p:cNvSpPr txBox="1"/>
          <p:nvPr/>
        </p:nvSpPr>
        <p:spPr>
          <a:xfrm>
            <a:off x="6014022" y="3306311"/>
            <a:ext cx="5363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chemeClr val="bg1"/>
                </a:solidFill>
                <a:latin typeface="+mj-lt"/>
              </a:rPr>
              <a:t>        </a:t>
            </a:r>
            <a:r>
              <a:rPr lang="es-CO" sz="2000" dirty="0" smtClean="0">
                <a:solidFill>
                  <a:schemeClr val="bg1"/>
                </a:solidFill>
                <a:latin typeface="+mj-lt"/>
              </a:rPr>
              <a:t>Actividades silviculturales que </a:t>
            </a:r>
            <a:r>
              <a:rPr lang="es-CO" sz="2000" dirty="0">
                <a:solidFill>
                  <a:schemeClr val="bg1"/>
                </a:solidFill>
                <a:latin typeface="+mj-lt"/>
              </a:rPr>
              <a:t>se </a:t>
            </a:r>
            <a:r>
              <a:rPr lang="es-CO" sz="2000" dirty="0" smtClean="0">
                <a:solidFill>
                  <a:schemeClr val="bg1"/>
                </a:solidFill>
                <a:latin typeface="+mj-lt"/>
              </a:rPr>
              <a:t>realizaran de acuerdo con la base de datos suministrada de arbolado urbano que requiere intervención para su correcto desarrollo.</a:t>
            </a:r>
            <a:endParaRPr lang="es-MX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0167D82F-B6DA-40A2-96F0-AC6C3800DD7A}"/>
              </a:ext>
            </a:extLst>
          </p:cNvPr>
          <p:cNvSpPr/>
          <p:nvPr/>
        </p:nvSpPr>
        <p:spPr>
          <a:xfrm>
            <a:off x="4766019" y="282820"/>
            <a:ext cx="6107776" cy="2799410"/>
          </a:xfrm>
          <a:custGeom>
            <a:avLst/>
            <a:gdLst>
              <a:gd name="connsiteX0" fmla="*/ 2619513 w 5239026"/>
              <a:gd name="connsiteY0" fmla="*/ 0 h 2799410"/>
              <a:gd name="connsiteX1" fmla="*/ 5239026 w 5239026"/>
              <a:gd name="connsiteY1" fmla="*/ 2716432 h 2799410"/>
              <a:gd name="connsiteX2" fmla="*/ 5234985 w 5239026"/>
              <a:gd name="connsiteY2" fmla="*/ 2799410 h 2799410"/>
              <a:gd name="connsiteX3" fmla="*/ 2370 w 5239026"/>
              <a:gd name="connsiteY3" fmla="*/ 2765098 h 2799410"/>
              <a:gd name="connsiteX4" fmla="*/ 0 w 5239026"/>
              <a:gd name="connsiteY4" fmla="*/ 2716432 h 2799410"/>
              <a:gd name="connsiteX5" fmla="*/ 2619513 w 5239026"/>
              <a:gd name="connsiteY5" fmla="*/ 0 h 279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39026" h="2799410">
                <a:moveTo>
                  <a:pt x="2619513" y="0"/>
                </a:moveTo>
                <a:cubicBezTo>
                  <a:pt x="4066230" y="0"/>
                  <a:pt x="5239026" y="1216188"/>
                  <a:pt x="5239026" y="2716432"/>
                </a:cubicBezTo>
                <a:lnTo>
                  <a:pt x="5234985" y="2799410"/>
                </a:lnTo>
                <a:lnTo>
                  <a:pt x="2370" y="2765098"/>
                </a:lnTo>
                <a:lnTo>
                  <a:pt x="0" y="2716432"/>
                </a:lnTo>
                <a:cubicBezTo>
                  <a:pt x="0" y="1216188"/>
                  <a:pt x="1172796" y="0"/>
                  <a:pt x="2619513" y="0"/>
                </a:cubicBezTo>
                <a:close/>
              </a:path>
            </a:pathLst>
          </a:cu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7DD2649-13E3-4CC5-B45B-AA4F816F6DF3}"/>
              </a:ext>
            </a:extLst>
          </p:cNvPr>
          <p:cNvSpPr txBox="1"/>
          <p:nvPr/>
        </p:nvSpPr>
        <p:spPr>
          <a:xfrm>
            <a:off x="5698105" y="578364"/>
            <a:ext cx="43859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 smtClean="0">
                <a:solidFill>
                  <a:schemeClr val="bg1"/>
                </a:solidFill>
                <a:latin typeface="+mj-lt"/>
              </a:rPr>
              <a:t>Siembra de Arbolado </a:t>
            </a:r>
            <a:endParaRPr lang="es-CO" sz="3200" b="1" dirty="0">
              <a:solidFill>
                <a:schemeClr val="bg1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endParaRPr lang="es-MX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4F1663F3-8971-4EBD-AD44-9CFF1DCFED14}"/>
              </a:ext>
            </a:extLst>
          </p:cNvPr>
          <p:cNvSpPr txBox="1"/>
          <p:nvPr/>
        </p:nvSpPr>
        <p:spPr>
          <a:xfrm>
            <a:off x="5212080" y="1253457"/>
            <a:ext cx="52904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solidFill>
                  <a:schemeClr val="bg1"/>
                </a:solidFill>
                <a:latin typeface="+mj-lt"/>
              </a:rPr>
              <a:t>        </a:t>
            </a:r>
            <a:r>
              <a:rPr lang="es-CO" sz="2000" dirty="0" smtClean="0">
                <a:solidFill>
                  <a:schemeClr val="bg1"/>
                </a:solidFill>
                <a:latin typeface="+mj-lt"/>
              </a:rPr>
              <a:t>La comunidad propondrá áreas para intervenir con la siembra de arbolado urbano, que posteriormente será revisado y viabilizado por </a:t>
            </a:r>
            <a:r>
              <a:rPr lang="es-CO" sz="2000" dirty="0" err="1" smtClean="0">
                <a:solidFill>
                  <a:schemeClr val="bg1"/>
                </a:solidFill>
                <a:latin typeface="+mj-lt"/>
              </a:rPr>
              <a:t>JBB</a:t>
            </a:r>
            <a:r>
              <a:rPr lang="es-CO" sz="2000" dirty="0" smtClean="0">
                <a:solidFill>
                  <a:schemeClr val="bg1"/>
                </a:solidFill>
                <a:latin typeface="+mj-lt"/>
              </a:rPr>
              <a:t> conforme a los criterios técnicos necesarios para su ejecución. </a:t>
            </a:r>
            <a:endParaRPr lang="es-MX" sz="2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39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0"/>
      <p:bldP spid="25" grpId="0"/>
      <p:bldP spid="18" grpId="0" animBg="1"/>
      <p:bldP spid="31" grpId="0"/>
      <p:bldP spid="36" grpId="0"/>
      <p:bldP spid="17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B336A25-A59C-4ADD-8FBB-F319634E85FD}"/>
              </a:ext>
            </a:extLst>
          </p:cNvPr>
          <p:cNvSpPr txBox="1"/>
          <p:nvPr/>
        </p:nvSpPr>
        <p:spPr>
          <a:xfrm>
            <a:off x="1227608" y="-938254"/>
            <a:ext cx="6672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de elegibilidad </a:t>
            </a:r>
            <a:endParaRPr lang="es-CO" sz="4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25AD0236-5273-4E1A-9F7E-8675432E12F0}"/>
              </a:ext>
            </a:extLst>
          </p:cNvPr>
          <p:cNvSpPr/>
          <p:nvPr/>
        </p:nvSpPr>
        <p:spPr>
          <a:xfrm>
            <a:off x="396992" y="10850"/>
            <a:ext cx="5880926" cy="57022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0B9CAEA1-0EB1-40F6-B358-8D4BD397446F}"/>
              </a:ext>
            </a:extLst>
          </p:cNvPr>
          <p:cNvSpPr/>
          <p:nvPr/>
        </p:nvSpPr>
        <p:spPr>
          <a:xfrm>
            <a:off x="875416" y="470743"/>
            <a:ext cx="5031241" cy="4878382"/>
          </a:xfrm>
          <a:prstGeom prst="ellipse">
            <a:avLst/>
          </a:prstGeom>
          <a:solidFill>
            <a:srgbClr val="6AA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1605869" y="1199197"/>
            <a:ext cx="66721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rgbClr val="FFFF00"/>
                </a:solidFill>
              </a:rPr>
              <a:t>Criterios de</a:t>
            </a:r>
          </a:p>
          <a:p>
            <a:r>
              <a:rPr lang="es-MX" sz="4400" b="1" dirty="0">
                <a:solidFill>
                  <a:srgbClr val="FFFF00"/>
                </a:solidFill>
              </a:rPr>
              <a:t> </a:t>
            </a:r>
            <a:r>
              <a:rPr lang="es-MX" sz="6000" b="1" dirty="0" smtClean="0">
                <a:solidFill>
                  <a:srgbClr val="FFFF00"/>
                </a:solidFill>
              </a:rPr>
              <a:t>elegibilidad</a:t>
            </a:r>
          </a:p>
          <a:p>
            <a:r>
              <a:rPr lang="es-MX" sz="6000" b="1" dirty="0" smtClean="0">
                <a:solidFill>
                  <a:srgbClr val="FFFF00"/>
                </a:solidFill>
              </a:rPr>
              <a:t>Siembra de</a:t>
            </a:r>
          </a:p>
          <a:p>
            <a:r>
              <a:rPr lang="es-MX" sz="6000" b="1" dirty="0" smtClean="0">
                <a:solidFill>
                  <a:srgbClr val="FFFF00"/>
                </a:solidFill>
              </a:rPr>
              <a:t>arbolado</a:t>
            </a:r>
            <a:r>
              <a:rPr lang="es-MX" sz="4400" b="1" dirty="0" smtClean="0">
                <a:solidFill>
                  <a:srgbClr val="FFFF00"/>
                </a:solidFill>
              </a:rPr>
              <a:t> </a:t>
            </a:r>
            <a:endParaRPr lang="es-CO" sz="4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B8DED850-070D-4B80-9B0C-7EDE16606F5C}"/>
              </a:ext>
            </a:extLst>
          </p:cNvPr>
          <p:cNvSpPr/>
          <p:nvPr/>
        </p:nvSpPr>
        <p:spPr>
          <a:xfrm>
            <a:off x="6654410" y="470743"/>
            <a:ext cx="830747" cy="83074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D6FD4DB2-D16D-4BBA-8F3C-89E3FD0D20D2}"/>
              </a:ext>
            </a:extLst>
          </p:cNvPr>
          <p:cNvSpPr/>
          <p:nvPr/>
        </p:nvSpPr>
        <p:spPr>
          <a:xfrm>
            <a:off x="6786172" y="1807697"/>
            <a:ext cx="1094556" cy="109455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Elipse 39">
            <a:extLst>
              <a:ext uri="{FF2B5EF4-FFF2-40B4-BE49-F238E27FC236}">
                <a16:creationId xmlns:a16="http://schemas.microsoft.com/office/drawing/2014/main" id="{F9BCD5A2-054A-45FA-8CA8-71563821A662}"/>
              </a:ext>
            </a:extLst>
          </p:cNvPr>
          <p:cNvSpPr/>
          <p:nvPr/>
        </p:nvSpPr>
        <p:spPr>
          <a:xfrm>
            <a:off x="6862620" y="3397859"/>
            <a:ext cx="830746" cy="83074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548B3B38-46CB-497D-AFD5-2E5BD6EB007D}"/>
              </a:ext>
            </a:extLst>
          </p:cNvPr>
          <p:cNvSpPr/>
          <p:nvPr/>
        </p:nvSpPr>
        <p:spPr>
          <a:xfrm>
            <a:off x="6175261" y="4605308"/>
            <a:ext cx="861773" cy="86177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A9F1F9C8-3DE9-4BEF-8A6F-D2888AE531EE}"/>
              </a:ext>
            </a:extLst>
          </p:cNvPr>
          <p:cNvSpPr txBox="1"/>
          <p:nvPr/>
        </p:nvSpPr>
        <p:spPr>
          <a:xfrm>
            <a:off x="7861649" y="3394815"/>
            <a:ext cx="6672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Áreas con disponibilidad de espacio para 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La siembra y desarrollo de arbolado 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conforme a Criterios técnicos de </a:t>
            </a:r>
            <a:r>
              <a:rPr lang="es-MX" b="1" dirty="0" err="1" smtClean="0">
                <a:solidFill>
                  <a:schemeClr val="bg1"/>
                </a:solidFill>
                <a:latin typeface="+mj-lt"/>
              </a:rPr>
              <a:t>JBB</a:t>
            </a:r>
            <a:r>
              <a:rPr lang="es-MX" b="1" dirty="0" smtClean="0">
                <a:solidFill>
                  <a:schemeClr val="bg1"/>
                </a:solidFill>
                <a:latin typeface="+mj-lt"/>
              </a:rPr>
              <a:t>. </a:t>
            </a:r>
            <a:endParaRPr lang="es-CO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BDCBC0C1-23B3-4FFA-AA50-C7CEAD541733}"/>
              </a:ext>
            </a:extLst>
          </p:cNvPr>
          <p:cNvSpPr txBox="1"/>
          <p:nvPr/>
        </p:nvSpPr>
        <p:spPr>
          <a:xfrm>
            <a:off x="8000136" y="1379814"/>
            <a:ext cx="66721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Corroborar titularidad del predio a favor </a:t>
            </a:r>
          </a:p>
          <a:p>
            <a:r>
              <a:rPr lang="es-MX" b="1" dirty="0">
                <a:solidFill>
                  <a:schemeClr val="bg1"/>
                </a:solidFill>
                <a:latin typeface="+mj-lt"/>
              </a:rPr>
              <a:t>del Distrito, certificación de uso </a:t>
            </a:r>
            <a:r>
              <a:rPr lang="es-MX" b="1" dirty="0" smtClean="0">
                <a:solidFill>
                  <a:schemeClr val="bg1"/>
                </a:solidFill>
                <a:latin typeface="+mj-lt"/>
              </a:rPr>
              <a:t>zona verde</a:t>
            </a:r>
            <a:r>
              <a:rPr lang="es-MX" b="1" dirty="0">
                <a:solidFill>
                  <a:schemeClr val="bg1"/>
                </a:solidFill>
                <a:latin typeface="+mj-lt"/>
              </a:rPr>
              <a:t>, </a:t>
            </a:r>
            <a:endParaRPr lang="es-MX" b="1" dirty="0" smtClean="0">
              <a:solidFill>
                <a:schemeClr val="bg1"/>
              </a:solidFill>
              <a:latin typeface="+mj-lt"/>
            </a:endParaRP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parques</a:t>
            </a:r>
            <a:r>
              <a:rPr lang="es-MX" b="1" dirty="0">
                <a:solidFill>
                  <a:schemeClr val="bg1"/>
                </a:solidFill>
                <a:latin typeface="+mj-lt"/>
              </a:rPr>
              <a:t>. </a:t>
            </a:r>
          </a:p>
          <a:p>
            <a:r>
              <a:rPr lang="es-MX" b="1" dirty="0">
                <a:solidFill>
                  <a:schemeClr val="bg1"/>
                </a:solidFill>
                <a:latin typeface="+mj-lt"/>
              </a:rPr>
              <a:t>SIGDEP, </a:t>
            </a:r>
            <a:r>
              <a:rPr lang="es-ES" b="1" dirty="0">
                <a:solidFill>
                  <a:schemeClr val="bg1"/>
                </a:solidFill>
              </a:rPr>
              <a:t>Departamento Administrativo </a:t>
            </a:r>
          </a:p>
          <a:p>
            <a:r>
              <a:rPr lang="es-ES" b="1" dirty="0">
                <a:solidFill>
                  <a:schemeClr val="bg1"/>
                </a:solidFill>
              </a:rPr>
              <a:t>de La Defensoría Del Espacio Público</a:t>
            </a:r>
          </a:p>
          <a:p>
            <a:r>
              <a:rPr lang="es-MX" b="1" dirty="0">
                <a:solidFill>
                  <a:schemeClr val="bg1"/>
                </a:solidFill>
                <a:latin typeface="+mj-lt"/>
              </a:rPr>
              <a:t> (</a:t>
            </a:r>
            <a:r>
              <a:rPr lang="es-MX" b="1" dirty="0" err="1" smtClean="0">
                <a:solidFill>
                  <a:schemeClr val="bg1"/>
                </a:solidFill>
              </a:rPr>
              <a:t>DADEP</a:t>
            </a:r>
            <a:r>
              <a:rPr lang="es-MX" b="1" dirty="0" smtClean="0">
                <a:solidFill>
                  <a:schemeClr val="bg1"/>
                </a:solidFill>
              </a:rPr>
              <a:t>), entre otros, con apoyo de </a:t>
            </a:r>
            <a:r>
              <a:rPr lang="es-MX" b="1" dirty="0" err="1" smtClean="0">
                <a:solidFill>
                  <a:schemeClr val="bg1"/>
                </a:solidFill>
              </a:rPr>
              <a:t>JBB</a:t>
            </a:r>
            <a:r>
              <a:rPr lang="es-MX" b="1" dirty="0" smtClean="0">
                <a:solidFill>
                  <a:schemeClr val="bg1"/>
                </a:solidFill>
              </a:rPr>
              <a:t>.</a:t>
            </a:r>
            <a:endParaRPr lang="es-MX" b="1" dirty="0">
              <a:solidFill>
                <a:schemeClr val="bg1"/>
              </a:solidFill>
              <a:latin typeface="+mj-lt"/>
            </a:endParaRPr>
          </a:p>
          <a:p>
            <a:endParaRPr lang="es-CO" b="1" dirty="0">
              <a:solidFill>
                <a:schemeClr val="bg1"/>
              </a:solidFill>
              <a:latin typeface="+mj-lt"/>
            </a:endParaRPr>
          </a:p>
          <a:p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5397AEAA-B3FE-4BCC-B7AE-07088758A64D}"/>
              </a:ext>
            </a:extLst>
          </p:cNvPr>
          <p:cNvSpPr txBox="1"/>
          <p:nvPr/>
        </p:nvSpPr>
        <p:spPr>
          <a:xfrm>
            <a:off x="7693366" y="460476"/>
            <a:ext cx="66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Solicitudes o </a:t>
            </a:r>
            <a:r>
              <a:rPr lang="es-MX" b="1" dirty="0" smtClean="0">
                <a:solidFill>
                  <a:schemeClr val="bg1"/>
                </a:solidFill>
                <a:latin typeface="+mj-lt"/>
              </a:rPr>
              <a:t>requerimientos ciudadanos para 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intervención con siembra de arbolado urbano.</a:t>
            </a:r>
            <a:endParaRPr lang="es-CO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C350CAE2-0978-472D-ABC8-9813CD8E82BF}"/>
              </a:ext>
            </a:extLst>
          </p:cNvPr>
          <p:cNvSpPr txBox="1"/>
          <p:nvPr/>
        </p:nvSpPr>
        <p:spPr>
          <a:xfrm>
            <a:off x="7240223" y="4746857"/>
            <a:ext cx="66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Zonas donde la comunidad presente </a:t>
            </a:r>
          </a:p>
          <a:p>
            <a:r>
              <a:rPr lang="es-MX" b="1" dirty="0" smtClean="0">
                <a:solidFill>
                  <a:schemeClr val="bg1"/>
                </a:solidFill>
                <a:latin typeface="+mj-lt"/>
              </a:rPr>
              <a:t>disposición para la siembra de arbolado.</a:t>
            </a:r>
            <a:endParaRPr lang="es-CO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7790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9" grpId="0"/>
      <p:bldP spid="14" grpId="0" animBg="1"/>
      <p:bldP spid="39" grpId="0" animBg="1"/>
      <p:bldP spid="40" grpId="0" animBg="1"/>
      <p:bldP spid="41" grpId="0" animBg="1"/>
      <p:bldP spid="44" grpId="0"/>
      <p:bldP spid="51" grpId="0"/>
      <p:bldP spid="52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8" b="28824"/>
          <a:stretch/>
        </p:blipFill>
        <p:spPr>
          <a:xfrm>
            <a:off x="6290470" y="736016"/>
            <a:ext cx="5589753" cy="523102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553603" y="124642"/>
            <a:ext cx="5780577" cy="5383027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7D5F081A-93B0-406D-90E6-74A6C7B22725}"/>
              </a:ext>
            </a:extLst>
          </p:cNvPr>
          <p:cNvSpPr/>
          <p:nvPr/>
        </p:nvSpPr>
        <p:spPr>
          <a:xfrm>
            <a:off x="6083552" y="1112174"/>
            <a:ext cx="5509470" cy="534597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553603" y="280411"/>
            <a:ext cx="6672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400" b="1" dirty="0">
                <a:solidFill>
                  <a:srgbClr val="FFFFFF"/>
                </a:solidFill>
              </a:rPr>
              <a:t>METODOLOGÍA </a:t>
            </a:r>
            <a:r>
              <a:rPr lang="es-MX" sz="4400" b="1" dirty="0" smtClean="0">
                <a:solidFill>
                  <a:srgbClr val="FFFFFF"/>
                </a:solidFill>
              </a:rPr>
              <a:t>INICIAL </a:t>
            </a:r>
            <a:endParaRPr lang="es-CO" sz="440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1A098496-EF82-4FD9-B280-653C31425640}"/>
              </a:ext>
            </a:extLst>
          </p:cNvPr>
          <p:cNvSpPr txBox="1"/>
          <p:nvPr/>
        </p:nvSpPr>
        <p:spPr>
          <a:xfrm>
            <a:off x="598978" y="916941"/>
            <a:ext cx="101584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Revisión conjunta realizada entre </a:t>
            </a:r>
          </a:p>
          <a:p>
            <a:r>
              <a:rPr lang="es-MX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</a:t>
            </a:r>
            <a:r>
              <a:rPr lang="es-MX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SECTOR-</a:t>
            </a:r>
            <a:r>
              <a:rPr lang="es-MX" sz="28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JBB</a:t>
            </a:r>
            <a:r>
              <a:rPr lang="es-MX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  <a:r>
              <a:rPr lang="es-MX" sz="28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y el FDLS</a:t>
            </a:r>
          </a:p>
          <a:p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Con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fin </a:t>
            </a:r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de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presentar iniciativas viables </a:t>
            </a:r>
            <a:endParaRPr lang="es-MX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se realizará una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revisión preliminar de </a:t>
            </a:r>
            <a:endParaRPr lang="es-MX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MX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los </a:t>
            </a:r>
            <a:r>
              <a:rPr lang="es-MX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</a:t>
            </a:r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de elegibilidad </a:t>
            </a:r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y Viabilidad </a:t>
            </a:r>
            <a:endParaRPr lang="es-CO" sz="24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entre </a:t>
            </a:r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sector </a:t>
            </a:r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Jardín Botánico José</a:t>
            </a:r>
          </a:p>
          <a:p>
            <a:r>
              <a:rPr lang="es-CO" sz="24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Celestino Mutis </a:t>
            </a:r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con </a:t>
            </a:r>
          </a:p>
          <a:p>
            <a:r>
              <a:rPr lang="es-CO" sz="24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el fin de realizar un filtro preliminar. </a:t>
            </a:r>
          </a:p>
          <a:p>
            <a:endParaRPr lang="es-MX" sz="24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s-MX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Se </a:t>
            </a:r>
            <a:r>
              <a:rPr lang="es-MX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realizará un </a:t>
            </a:r>
            <a:r>
              <a:rPr lang="es-MX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trabajo articulado con el</a:t>
            </a:r>
          </a:p>
          <a:p>
            <a:r>
              <a:rPr lang="es-MX" sz="2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sector</a:t>
            </a:r>
            <a:endParaRPr lang="es-CO" sz="2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8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9" grpId="0" animBg="1"/>
      <p:bldP spid="29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4" y="220465"/>
            <a:ext cx="10250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FILTRO PRELIMINAR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1430352" y="1398627"/>
            <a:ext cx="3700138" cy="366033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1242709" y="1662235"/>
            <a:ext cx="4082118" cy="312982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1758518" y="1867387"/>
            <a:ext cx="299175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 smtClean="0">
                <a:solidFill>
                  <a:schemeClr val="bg1"/>
                </a:solidFill>
              </a:rPr>
              <a:t>1. </a:t>
            </a:r>
            <a:r>
              <a:rPr lang="es-CO" sz="2000" b="1" dirty="0" smtClean="0">
                <a:solidFill>
                  <a:schemeClr val="bg1"/>
                </a:solidFill>
              </a:rPr>
              <a:t>Excluir </a:t>
            </a:r>
            <a:r>
              <a:rPr lang="es-CO" sz="2000" b="1" dirty="0">
                <a:solidFill>
                  <a:schemeClr val="bg1"/>
                </a:solidFill>
              </a:rPr>
              <a:t>los parques vecinales y de bolsillo que </a:t>
            </a:r>
            <a:r>
              <a:rPr lang="es-CO" sz="2000" b="1" dirty="0" smtClean="0">
                <a:solidFill>
                  <a:schemeClr val="bg1"/>
                </a:solidFill>
              </a:rPr>
              <a:t>no cuentan con la respectiva certificación de bien de uso publico.</a:t>
            </a:r>
          </a:p>
          <a:p>
            <a:endParaRPr lang="es-CO" sz="2000" b="1" dirty="0">
              <a:solidFill>
                <a:schemeClr val="bg1"/>
              </a:solidFill>
            </a:endParaRPr>
          </a:p>
          <a:p>
            <a:r>
              <a:rPr lang="es-CO" sz="2400" b="1" dirty="0">
                <a:solidFill>
                  <a:schemeClr val="bg1"/>
                </a:solidFill>
              </a:rPr>
              <a:t>SI: 0 puntos </a:t>
            </a:r>
          </a:p>
          <a:p>
            <a:r>
              <a:rPr lang="es-CO" sz="2400" b="1" dirty="0">
                <a:solidFill>
                  <a:schemeClr val="bg1"/>
                </a:solidFill>
              </a:rPr>
              <a:t>NO: 100 puntos 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5816A679-8B22-415F-9662-C50F4A7A44A2}"/>
              </a:ext>
            </a:extLst>
          </p:cNvPr>
          <p:cNvSpPr/>
          <p:nvPr/>
        </p:nvSpPr>
        <p:spPr>
          <a:xfrm>
            <a:off x="6508792" y="1397852"/>
            <a:ext cx="3700138" cy="366033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7D5F081A-93B0-406D-90E6-74A6C7B22725}"/>
              </a:ext>
            </a:extLst>
          </p:cNvPr>
          <p:cNvSpPr/>
          <p:nvPr/>
        </p:nvSpPr>
        <p:spPr>
          <a:xfrm>
            <a:off x="6321149" y="1661461"/>
            <a:ext cx="4082118" cy="306249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51C1F9F1-ACC8-4293-BFFF-C8DCE2986895}"/>
              </a:ext>
            </a:extLst>
          </p:cNvPr>
          <p:cNvSpPr txBox="1"/>
          <p:nvPr/>
        </p:nvSpPr>
        <p:spPr>
          <a:xfrm>
            <a:off x="6755179" y="1595558"/>
            <a:ext cx="328165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</a:rPr>
              <a:t>2. </a:t>
            </a:r>
            <a:r>
              <a:rPr lang="es-CO" sz="2000" b="1" dirty="0">
                <a:solidFill>
                  <a:schemeClr val="bg1"/>
                </a:solidFill>
              </a:rPr>
              <a:t>Corroborar la titularidad del predio a favor del distrito, certificación expedida por el DADEP, que el parque este certificado y sea bien de uso público </a:t>
            </a:r>
            <a:endParaRPr lang="es-CO" sz="2000" dirty="0">
              <a:solidFill>
                <a:schemeClr val="bg1"/>
              </a:solidFill>
            </a:endParaRPr>
          </a:p>
          <a:p>
            <a:r>
              <a:rPr lang="es-CO" sz="2400" b="1" dirty="0">
                <a:solidFill>
                  <a:schemeClr val="bg1"/>
                </a:solidFill>
              </a:rPr>
              <a:t>SI: 100 puntos </a:t>
            </a:r>
          </a:p>
          <a:p>
            <a:r>
              <a:rPr lang="es-CO" sz="2400" b="1" dirty="0">
                <a:solidFill>
                  <a:schemeClr val="bg1"/>
                </a:solidFill>
              </a:rPr>
              <a:t>NO: 0 puntos </a:t>
            </a:r>
          </a:p>
        </p:txBody>
      </p:sp>
    </p:spTree>
    <p:extLst>
      <p:ext uri="{BB962C8B-B14F-4D97-AF65-F5344CB8AC3E}">
        <p14:creationId xmlns:p14="http://schemas.microsoft.com/office/powerpoint/2010/main" val="210868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  <p:bldP spid="58" grpId="0" animBg="1"/>
      <p:bldP spid="59" grpId="0" animBg="1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4" y="220465"/>
            <a:ext cx="10158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CRITERIOS FILTRO PRELIMINAR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1430352" y="1398627"/>
            <a:ext cx="3700138" cy="366033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1242709" y="1662236"/>
            <a:ext cx="4082118" cy="306249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1619795" y="1719795"/>
            <a:ext cx="334409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chemeClr val="bg1"/>
                </a:solidFill>
              </a:rPr>
              <a:t>3. </a:t>
            </a:r>
            <a:r>
              <a:rPr lang="es-MX" sz="2000" b="1" dirty="0">
                <a:solidFill>
                  <a:schemeClr val="bg1"/>
                </a:solidFill>
              </a:rPr>
              <a:t>El Parque </a:t>
            </a:r>
            <a:r>
              <a:rPr lang="es-MX" sz="2000" b="1" dirty="0" smtClean="0">
                <a:solidFill>
                  <a:schemeClr val="bg1"/>
                </a:solidFill>
              </a:rPr>
              <a:t>cuenta con espacio para la siembra de suficientes arbolado urbano que sea representativo ecológicamente (+10 árboles).</a:t>
            </a:r>
            <a:endParaRPr lang="es-MX" sz="2000" b="1" dirty="0">
              <a:solidFill>
                <a:schemeClr val="bg1"/>
              </a:solidFill>
            </a:endParaRPr>
          </a:p>
          <a:p>
            <a:r>
              <a:rPr lang="es-MX" sz="2400" b="1" dirty="0" smtClean="0">
                <a:solidFill>
                  <a:schemeClr val="bg1"/>
                </a:solidFill>
              </a:rPr>
              <a:t>ALTO</a:t>
            </a:r>
            <a:r>
              <a:rPr lang="es-MX" sz="2400" b="1" dirty="0">
                <a:solidFill>
                  <a:schemeClr val="bg1"/>
                </a:solidFill>
              </a:rPr>
              <a:t>:  100 PUNTOS </a:t>
            </a:r>
          </a:p>
          <a:p>
            <a:r>
              <a:rPr lang="es-MX" sz="2400" b="1" dirty="0">
                <a:solidFill>
                  <a:schemeClr val="bg1"/>
                </a:solidFill>
              </a:rPr>
              <a:t>MEDIO: 50 PUNTOS </a:t>
            </a:r>
            <a:endParaRPr lang="es-CO" sz="2400" b="1" dirty="0">
              <a:solidFill>
                <a:schemeClr val="bg1"/>
              </a:solidFill>
            </a:endParaRP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5816A679-8B22-415F-9662-C50F4A7A44A2}"/>
              </a:ext>
            </a:extLst>
          </p:cNvPr>
          <p:cNvSpPr/>
          <p:nvPr/>
        </p:nvSpPr>
        <p:spPr>
          <a:xfrm>
            <a:off x="6508792" y="1397852"/>
            <a:ext cx="3700138" cy="3660330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7D5F081A-93B0-406D-90E6-74A6C7B22725}"/>
              </a:ext>
            </a:extLst>
          </p:cNvPr>
          <p:cNvSpPr/>
          <p:nvPr/>
        </p:nvSpPr>
        <p:spPr>
          <a:xfrm>
            <a:off x="6321149" y="1661461"/>
            <a:ext cx="4082118" cy="306249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51C1F9F1-ACC8-4293-BFFF-C8DCE2986895}"/>
              </a:ext>
            </a:extLst>
          </p:cNvPr>
          <p:cNvSpPr txBox="1"/>
          <p:nvPr/>
        </p:nvSpPr>
        <p:spPr>
          <a:xfrm>
            <a:off x="6809998" y="1910081"/>
            <a:ext cx="323177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</a:rPr>
              <a:t>4. </a:t>
            </a:r>
            <a:r>
              <a:rPr lang="es-MX" sz="2000" b="1" dirty="0" smtClean="0">
                <a:solidFill>
                  <a:schemeClr val="bg1"/>
                </a:solidFill>
              </a:rPr>
              <a:t>La comunidad esta de acuerdo con la siembra de arbolado en las zonas seleccionadas.</a:t>
            </a:r>
            <a:endParaRPr lang="es-MX" sz="2000" b="1" dirty="0">
              <a:solidFill>
                <a:schemeClr val="bg1"/>
              </a:solidFill>
            </a:endParaRPr>
          </a:p>
          <a:p>
            <a:endParaRPr lang="es-MX" sz="2000" b="1" dirty="0">
              <a:solidFill>
                <a:schemeClr val="bg1"/>
              </a:solidFill>
            </a:endParaRPr>
          </a:p>
          <a:p>
            <a:r>
              <a:rPr lang="es-MX" sz="2400" b="1" dirty="0">
                <a:solidFill>
                  <a:schemeClr val="bg1"/>
                </a:solidFill>
              </a:rPr>
              <a:t>SI: 100</a:t>
            </a:r>
            <a:r>
              <a:rPr lang="es-CO" sz="2400" b="1" dirty="0">
                <a:solidFill>
                  <a:schemeClr val="bg1"/>
                </a:solidFill>
              </a:rPr>
              <a:t> PUNTOS </a:t>
            </a:r>
          </a:p>
          <a:p>
            <a:r>
              <a:rPr lang="es-CO" sz="2400" b="1" dirty="0">
                <a:solidFill>
                  <a:schemeClr val="bg1"/>
                </a:solidFill>
              </a:rPr>
              <a:t>NO: 50 Puntos </a:t>
            </a:r>
            <a:endParaRPr lang="es-MX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96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  <p:bldP spid="58" grpId="0" animBg="1"/>
      <p:bldP spid="59" grpId="0" animBg="1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E54D6D6-6EB0-44FE-B972-80724F4A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473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92072864-C35D-4827-84E2-D307AF9E7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53" y="5467678"/>
            <a:ext cx="3908659" cy="126298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F527E4A-DCB5-42F8-8970-04414A69AADE}"/>
              </a:ext>
            </a:extLst>
          </p:cNvPr>
          <p:cNvSpPr txBox="1"/>
          <p:nvPr/>
        </p:nvSpPr>
        <p:spPr>
          <a:xfrm>
            <a:off x="1332203" y="5661541"/>
            <a:ext cx="6672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+mj-lt"/>
              </a:rPr>
              <a:t>ALCALDIA LOCAL </a:t>
            </a:r>
          </a:p>
          <a:p>
            <a:r>
              <a:rPr lang="es-MX" sz="3200" b="1" dirty="0">
                <a:solidFill>
                  <a:schemeClr val="bg1"/>
                </a:solidFill>
                <a:latin typeface="+mj-lt"/>
              </a:rPr>
              <a:t> DE SUBA  </a:t>
            </a:r>
            <a:endParaRPr lang="es-CO" sz="32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8D2E9C3-8B0F-43B5-822F-730D243E38B6}"/>
              </a:ext>
            </a:extLst>
          </p:cNvPr>
          <p:cNvCxnSpPr/>
          <p:nvPr/>
        </p:nvCxnSpPr>
        <p:spPr>
          <a:xfrm>
            <a:off x="1340227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DF6389C0-90B6-415B-AEB6-8B8E23BC4165}"/>
              </a:ext>
            </a:extLst>
          </p:cNvPr>
          <p:cNvCxnSpPr/>
          <p:nvPr/>
        </p:nvCxnSpPr>
        <p:spPr>
          <a:xfrm>
            <a:off x="3031442" y="5676483"/>
            <a:ext cx="0" cy="86177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F5E5B0F4-91D8-46EF-B8D2-14A1A565B8F8}"/>
              </a:ext>
            </a:extLst>
          </p:cNvPr>
          <p:cNvSpPr txBox="1"/>
          <p:nvPr/>
        </p:nvSpPr>
        <p:spPr>
          <a:xfrm>
            <a:off x="279824" y="220465"/>
            <a:ext cx="10158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5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ÁREAS QUE </a:t>
            </a:r>
            <a:r>
              <a:rPr lang="es-MX" sz="54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PASAN A VOTACIÓN </a:t>
            </a:r>
            <a:endParaRPr lang="es-CO" sz="5400" dirty="0">
              <a:solidFill>
                <a:schemeClr val="accent6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F11064-7F51-4951-94B8-01BD49372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89810" l="9954" r="93109">
                        <a14:foregroundMark x1="48086" y1="77488" x2="48086" y2="77488"/>
                        <a14:foregroundMark x1="52757" y1="58057" x2="52757" y2="58057"/>
                        <a14:foregroundMark x1="65467" y1="54028" x2="65467" y2="54028"/>
                        <a14:foregroundMark x1="69372" y1="60427" x2="69372" y2="60427"/>
                        <a14:foregroundMark x1="82006" y1="59479" x2="82006" y2="59479"/>
                        <a14:foregroundMark x1="85835" y1="63270" x2="85835" y2="63270"/>
                        <a14:foregroundMark x1="87902" y1="33649" x2="87902" y2="33649"/>
                        <a14:foregroundMark x1="93109" y1="77251" x2="93109" y2="77251"/>
                        <a14:foregroundMark x1="82772" y1="24882" x2="82772" y2="24882"/>
                        <a14:foregroundMark x1="92190" y1="17773" x2="92190" y2="17773"/>
                        <a14:foregroundMark x1="82236" y1="36730" x2="82236" y2="36730"/>
                        <a14:backgroundMark x1="49158" y1="70853" x2="49158" y2="70853"/>
                        <a14:backgroundMark x1="48698" y1="60427" x2="48698" y2="60427"/>
                        <a14:backgroundMark x1="63706" y1="66114" x2="63706" y2="66114"/>
                        <a14:backgroundMark x1="16156" y1="24882" x2="16156" y2="24882"/>
                        <a14:backgroundMark x1="19372" y1="26066" x2="19372" y2="26066"/>
                        <a14:backgroundMark x1="22205" y1="41706" x2="22205" y2="41706"/>
                        <a14:backgroundMark x1="21746" y1="40995" x2="21746" y2="40995"/>
                        <a14:backgroundMark x1="22052" y1="39100" x2="22052" y2="39100"/>
                        <a14:backgroundMark x1="22358" y1="31754" x2="22358" y2="32227"/>
                        <a14:backgroundMark x1="22435" y1="26777" x2="22435" y2="26777"/>
                        <a14:backgroundMark x1="21440" y1="51185" x2="21440" y2="51185"/>
                        <a14:backgroundMark x1="19219" y1="56161" x2="19219" y2="56161"/>
                        <a14:backgroundMark x1="16692" y1="54502" x2="16692" y2="54502"/>
                        <a14:backgroundMark x1="16692" y1="48578" x2="16692" y2="48578"/>
                        <a14:backgroundMark x1="14701" y1="55213" x2="14701" y2="55213"/>
                        <a14:backgroundMark x1="13859" y1="40521" x2="13859" y2="40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63"/>
          <a:stretch/>
        </p:blipFill>
        <p:spPr>
          <a:xfrm>
            <a:off x="3031442" y="4881687"/>
            <a:ext cx="2965158" cy="1656570"/>
          </a:xfrm>
          <a:prstGeom prst="rect">
            <a:avLst/>
          </a:prstGeom>
        </p:spPr>
      </p:pic>
      <p:sp>
        <p:nvSpPr>
          <p:cNvPr id="46" name="Rectángulo 45">
            <a:extLst>
              <a:ext uri="{FF2B5EF4-FFF2-40B4-BE49-F238E27FC236}">
                <a16:creationId xmlns:a16="http://schemas.microsoft.com/office/drawing/2014/main" id="{AE485AC2-93E2-41FE-936A-B70B6FAF2D1E}"/>
              </a:ext>
            </a:extLst>
          </p:cNvPr>
          <p:cNvSpPr/>
          <p:nvPr/>
        </p:nvSpPr>
        <p:spPr>
          <a:xfrm>
            <a:off x="3263375" y="1390986"/>
            <a:ext cx="4993221" cy="3593675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4AFD26D5-EE8F-4BDB-9FD9-6487DD99DB08}"/>
              </a:ext>
            </a:extLst>
          </p:cNvPr>
          <p:cNvSpPr/>
          <p:nvPr/>
        </p:nvSpPr>
        <p:spPr>
          <a:xfrm>
            <a:off x="3031442" y="1786292"/>
            <a:ext cx="5407808" cy="26759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D4FC7DA0-8314-4E69-8E44-7B56FFC8F8D2}"/>
              </a:ext>
            </a:extLst>
          </p:cNvPr>
          <p:cNvSpPr txBox="1"/>
          <p:nvPr/>
        </p:nvSpPr>
        <p:spPr>
          <a:xfrm>
            <a:off x="3261857" y="1896483"/>
            <a:ext cx="49947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Las zonas </a:t>
            </a:r>
            <a:r>
              <a:rPr lang="es-MX" sz="3600" b="1" dirty="0">
                <a:solidFill>
                  <a:schemeClr val="bg1"/>
                </a:solidFill>
              </a:rPr>
              <a:t>que pasarán a votación serán los que tengan un puntaje Mayor o igual a 300 puntos </a:t>
            </a:r>
            <a:r>
              <a:rPr lang="es-MX" sz="2400" b="1" dirty="0">
                <a:solidFill>
                  <a:schemeClr val="bg1"/>
                </a:solidFill>
              </a:rPr>
              <a:t> </a:t>
            </a:r>
            <a:endParaRPr lang="es-CO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 animBg="1"/>
      <p:bldP spid="47" grpId="0" animBg="1"/>
      <p:bldP spid="53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3029</TotalTime>
  <Words>812</Words>
  <Application>Microsoft Office PowerPoint</Application>
  <PresentationFormat>Panorámica</PresentationFormat>
  <Paragraphs>170</Paragraphs>
  <Slides>17</Slides>
  <Notes>0</Notes>
  <HiddenSlides>1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Aharoni</vt:lpstr>
      <vt:lpstr>Arial</vt:lpstr>
      <vt:lpstr>Arial Black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RICHIE</cp:lastModifiedBy>
  <cp:revision>153</cp:revision>
  <dcterms:created xsi:type="dcterms:W3CDTF">2021-10-06T00:31:50Z</dcterms:created>
  <dcterms:modified xsi:type="dcterms:W3CDTF">2021-11-24T20:14:02Z</dcterms:modified>
</cp:coreProperties>
</file>